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98" r:id="rId2"/>
    <p:sldId id="292" r:id="rId3"/>
    <p:sldId id="277" r:id="rId4"/>
    <p:sldId id="278" r:id="rId5"/>
    <p:sldId id="612" r:id="rId6"/>
    <p:sldId id="614" r:id="rId7"/>
    <p:sldId id="598" r:id="rId8"/>
    <p:sldId id="615" r:id="rId9"/>
    <p:sldId id="599" r:id="rId10"/>
    <p:sldId id="616" r:id="rId11"/>
    <p:sldId id="617" r:id="rId12"/>
    <p:sldId id="618" r:id="rId13"/>
    <p:sldId id="619" r:id="rId14"/>
    <p:sldId id="597" r:id="rId15"/>
    <p:sldId id="305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3323"/>
    <a:srgbClr val="00331E"/>
    <a:srgbClr val="003319"/>
    <a:srgbClr val="00330F"/>
    <a:srgbClr val="003300"/>
    <a:srgbClr val="000000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90" autoAdjust="0"/>
    <p:restoredTop sz="94704"/>
  </p:normalViewPr>
  <p:slideViewPr>
    <p:cSldViewPr>
      <p:cViewPr varScale="1">
        <p:scale>
          <a:sx n="67" d="100"/>
          <a:sy n="67" d="100"/>
        </p:scale>
        <p:origin x="92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gnyteDrive\fbrook\Shared\Fallbrook%20Capital\Calabasas%20Capital\Research\Food\JM_Food_Beverage_Data_Charts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EgnyteDrive\fbrook\Shared\Fallbrook%20Capital\Calabasas%20Capital\Research\Food\JM_Food_Beverage_Data_Charts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EgnyteDrive\fbrook\Shared\Fallbrook%20Capital\Calabasas%20Capital\Research\Food\JM_Food_Beverage_Data_Charts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EgnyteDrive\fbrook\Shared\Fallbrook%20Capital\Calabasas%20Capital\Research\Food\JM_Food_Beverage_Data_Charts%20(1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EgnyteDrive\fbrook\Shared\Fallbrook%20Capital\Calabasas%20Capital\Research\Food\q1-2026-food-beverage-cpg-report-preview-xl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EgnyteDrive\fbrook\Shared\Fallbrook%20Capital\Calabasas%20Capital\Research\Food\q1-2026-food-beverage-cpg-report-preview-x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251160912578233E-2"/>
          <c:y val="4.2635658914728682E-2"/>
          <c:w val="0.92760231894090162"/>
          <c:h val="0.867932613074528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'Deal Count'!$B$1</c:f>
              <c:strCache>
                <c:ptCount val="1"/>
                <c:pt idx="0">
                  <c:v>Strategic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'Deal Count'!$A$2:$A$27</c:f>
              <c:numCache>
                <c:formatCode>General</c:formatCod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numCache>
            </c:numRef>
          </c:cat>
          <c:val>
            <c:numRef>
              <c:f>'Deal Count'!$B$2:$B$27</c:f>
              <c:numCache>
                <c:formatCode>General</c:formatCode>
                <c:ptCount val="26"/>
                <c:pt idx="0">
                  <c:v>189</c:v>
                </c:pt>
                <c:pt idx="1">
                  <c:v>170</c:v>
                </c:pt>
                <c:pt idx="2">
                  <c:v>139</c:v>
                </c:pt>
                <c:pt idx="3">
                  <c:v>166</c:v>
                </c:pt>
                <c:pt idx="4">
                  <c:v>191</c:v>
                </c:pt>
                <c:pt idx="5">
                  <c:v>180</c:v>
                </c:pt>
                <c:pt idx="6">
                  <c:v>242</c:v>
                </c:pt>
                <c:pt idx="7">
                  <c:v>235</c:v>
                </c:pt>
                <c:pt idx="8">
                  <c:v>219</c:v>
                </c:pt>
                <c:pt idx="9">
                  <c:v>176</c:v>
                </c:pt>
                <c:pt idx="10">
                  <c:v>229</c:v>
                </c:pt>
                <c:pt idx="11">
                  <c:v>249</c:v>
                </c:pt>
                <c:pt idx="12">
                  <c:v>288</c:v>
                </c:pt>
                <c:pt idx="13">
                  <c:v>277</c:v>
                </c:pt>
                <c:pt idx="14">
                  <c:v>292</c:v>
                </c:pt>
                <c:pt idx="15">
                  <c:v>310</c:v>
                </c:pt>
                <c:pt idx="16">
                  <c:v>323</c:v>
                </c:pt>
                <c:pt idx="17">
                  <c:v>347</c:v>
                </c:pt>
                <c:pt idx="18">
                  <c:v>304</c:v>
                </c:pt>
                <c:pt idx="19">
                  <c:v>323</c:v>
                </c:pt>
                <c:pt idx="20">
                  <c:v>320</c:v>
                </c:pt>
                <c:pt idx="21">
                  <c:v>345</c:v>
                </c:pt>
                <c:pt idx="22">
                  <c:v>346</c:v>
                </c:pt>
                <c:pt idx="23">
                  <c:v>295</c:v>
                </c:pt>
                <c:pt idx="24">
                  <c:v>350</c:v>
                </c:pt>
                <c:pt idx="25">
                  <c:v>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32-464E-AF54-0127E88625D2}"/>
            </c:ext>
          </c:extLst>
        </c:ser>
        <c:ser>
          <c:idx val="1"/>
          <c:order val="1"/>
          <c:tx>
            <c:strRef>
              <c:f>'Deal Count'!$C$1</c:f>
              <c:strCache>
                <c:ptCount val="1"/>
                <c:pt idx="0">
                  <c:v>Financial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'Deal Count'!$A$2:$A$27</c:f>
              <c:numCache>
                <c:formatCode>General</c:formatCod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numCache>
            </c:numRef>
          </c:cat>
          <c:val>
            <c:numRef>
              <c:f>'Deal Count'!$C$2:$C$27</c:f>
              <c:numCache>
                <c:formatCode>General</c:formatCode>
                <c:ptCount val="26"/>
                <c:pt idx="0">
                  <c:v>11</c:v>
                </c:pt>
                <c:pt idx="1">
                  <c:v>12</c:v>
                </c:pt>
                <c:pt idx="2">
                  <c:v>30</c:v>
                </c:pt>
                <c:pt idx="3">
                  <c:v>25</c:v>
                </c:pt>
                <c:pt idx="4">
                  <c:v>25</c:v>
                </c:pt>
                <c:pt idx="5">
                  <c:v>36</c:v>
                </c:pt>
                <c:pt idx="6">
                  <c:v>31</c:v>
                </c:pt>
                <c:pt idx="7">
                  <c:v>44</c:v>
                </c:pt>
                <c:pt idx="8">
                  <c:v>29</c:v>
                </c:pt>
                <c:pt idx="9">
                  <c:v>17</c:v>
                </c:pt>
                <c:pt idx="10">
                  <c:v>23</c:v>
                </c:pt>
                <c:pt idx="11">
                  <c:v>42</c:v>
                </c:pt>
                <c:pt idx="12">
                  <c:v>33</c:v>
                </c:pt>
                <c:pt idx="13">
                  <c:v>35</c:v>
                </c:pt>
                <c:pt idx="14">
                  <c:v>30</c:v>
                </c:pt>
                <c:pt idx="15">
                  <c:v>54</c:v>
                </c:pt>
                <c:pt idx="16">
                  <c:v>39</c:v>
                </c:pt>
                <c:pt idx="17">
                  <c:v>58</c:v>
                </c:pt>
                <c:pt idx="18">
                  <c:v>43</c:v>
                </c:pt>
                <c:pt idx="19">
                  <c:v>55</c:v>
                </c:pt>
                <c:pt idx="20">
                  <c:v>33</c:v>
                </c:pt>
                <c:pt idx="21">
                  <c:v>69</c:v>
                </c:pt>
                <c:pt idx="22">
                  <c:v>42</c:v>
                </c:pt>
                <c:pt idx="23">
                  <c:v>29</c:v>
                </c:pt>
                <c:pt idx="24">
                  <c:v>35</c:v>
                </c:pt>
                <c:pt idx="25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32-464E-AF54-0127E8862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1184287"/>
        <c:axId val="2081184767"/>
      </c:barChart>
      <c:catAx>
        <c:axId val="2081184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1184767"/>
        <c:crosses val="autoZero"/>
        <c:auto val="1"/>
        <c:lblAlgn val="ctr"/>
        <c:lblOffset val="100"/>
        <c:noMultiLvlLbl val="0"/>
      </c:catAx>
      <c:valAx>
        <c:axId val="20811847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1184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437656831357629E-2"/>
          <c:y val="3.5367759262650275E-2"/>
          <c:w val="0.39112305895683747"/>
          <c:h val="7.37522587145313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Strategic vs. </a:t>
            </a:r>
          </a:p>
          <a:p>
            <a:pPr>
              <a:defRPr sz="1400"/>
            </a:pPr>
            <a:r>
              <a:rPr lang="en-US" sz="1400" dirty="0"/>
              <a:t>Financial Buyer</a:t>
            </a:r>
          </a:p>
        </c:rich>
      </c:tx>
      <c:layout>
        <c:manualLayout>
          <c:xMode val="edge"/>
          <c:yMode val="edge"/>
          <c:x val="0.30035798803838043"/>
          <c:y val="0.504905433646813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116845110001411"/>
          <c:y val="0.27957234125248986"/>
          <c:w val="0.5699461364575964"/>
          <c:h val="0.6378090038999527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Strategic vs. Financial Buyer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4F-41FB-95AB-66B4CD6AFCB4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4F-41FB-95AB-66B4CD6AFC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04F-41FB-95AB-66B4CD6AFC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04F-41FB-95AB-66B4CD6AFCB4}"/>
              </c:ext>
            </c:extLst>
          </c:dPt>
          <c:dLbls>
            <c:dLbl>
              <c:idx val="0"/>
              <c:layout>
                <c:manualLayout>
                  <c:x val="0.19689670425952857"/>
                  <c:y val="3.421077067248011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Strategic</a:t>
                    </a:r>
                  </a:p>
                  <a:p>
                    <a:fld id="{F591FFA9-0490-3649-9325-AF73F1ACEB73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46826368768478"/>
                      <c:h val="0.230500098401521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04F-41FB-95AB-66B4CD6AFCB4}"/>
                </c:ext>
              </c:extLst>
            </c:dLbl>
            <c:dLbl>
              <c:idx val="1"/>
              <c:layout>
                <c:manualLayout>
                  <c:x val="-8.2466092890330814E-2"/>
                  <c:y val="-9.924100723273723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Financial</a:t>
                    </a:r>
                  </a:p>
                  <a:p>
                    <a:fld id="{A3F25FDE-81C8-6C4E-B18B-4F10BFE73CC9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11083280350582"/>
                      <c:h val="0.242574488050632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04F-41FB-95AB-66B4CD6AFC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Strategic</c:v>
                </c:pt>
                <c:pt idx="1">
                  <c:v>Financial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0.88</c:v>
                </c:pt>
                <c:pt idx="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04F-41FB-95AB-66B4CD6AF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Public vs. </a:t>
            </a:r>
          </a:p>
          <a:p>
            <a:pPr>
              <a:defRPr sz="1400"/>
            </a:pPr>
            <a:r>
              <a:rPr lang="en-US" sz="1400" dirty="0"/>
              <a:t>Private Buyer</a:t>
            </a:r>
          </a:p>
        </c:rich>
      </c:tx>
      <c:layout>
        <c:manualLayout>
          <c:xMode val="edge"/>
          <c:yMode val="edge"/>
          <c:x val="0.37765501353333752"/>
          <c:y val="0.491025179063832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Public vs. Private Buyer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34-41D5-8B1B-49E8ACE274A1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534-41D5-8B1B-49E8ACE274A1}"/>
              </c:ext>
            </c:extLst>
          </c:dPt>
          <c:dLbls>
            <c:dLbl>
              <c:idx val="0"/>
              <c:layout>
                <c:manualLayout>
                  <c:x val="0.11753428101131566"/>
                  <c:y val="2.817357584792465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Private</a:t>
                    </a:r>
                  </a:p>
                  <a:p>
                    <a:fld id="{0B91989D-ECA3-AA4C-A864-91B47EFDAD88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534-41D5-8B1B-49E8ACE274A1}"/>
                </c:ext>
              </c:extLst>
            </c:dLbl>
            <c:dLbl>
              <c:idx val="1"/>
              <c:layout>
                <c:manualLayout>
                  <c:x val="-8.4734016543041524E-2"/>
                  <c:y val="-8.049593099407087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Public</a:t>
                    </a:r>
                  </a:p>
                  <a:p>
                    <a:fld id="{7C700793-2421-B341-991B-9E5D53548B4D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534-41D5-8B1B-49E8ACE274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Private</c:v>
                </c:pt>
                <c:pt idx="1">
                  <c:v>Public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0.84</c:v>
                </c:pt>
                <c:pt idx="1">
                  <c:v>0.16000000000000003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34-41D5-8B1B-49E8ACE27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06135589230711"/>
          <c:y val="2.1423404006997566E-2"/>
          <c:w val="0.8778978129009849"/>
          <c:h val="0.862301896651750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'Median Transaction Value'!$B$1</c:f>
              <c:strCache>
                <c:ptCount val="1"/>
                <c:pt idx="0">
                  <c:v>Median Value ($MM)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'Median Transaction Value'!$A$2:$A$27</c:f>
              <c:numCache>
                <c:formatCode>General</c:formatCod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numCache>
            </c:numRef>
          </c:cat>
          <c:val>
            <c:numRef>
              <c:f>'Median Transaction Value'!$B$2:$B$27</c:f>
              <c:numCache>
                <c:formatCode>"$"#,##0_);\("$"#,##0\)</c:formatCode>
                <c:ptCount val="26"/>
                <c:pt idx="0">
                  <c:v>85</c:v>
                </c:pt>
                <c:pt idx="1">
                  <c:v>69</c:v>
                </c:pt>
                <c:pt idx="2">
                  <c:v>46</c:v>
                </c:pt>
                <c:pt idx="3">
                  <c:v>46</c:v>
                </c:pt>
                <c:pt idx="4">
                  <c:v>26</c:v>
                </c:pt>
                <c:pt idx="5">
                  <c:v>25</c:v>
                </c:pt>
                <c:pt idx="6">
                  <c:v>35</c:v>
                </c:pt>
                <c:pt idx="7">
                  <c:v>24</c:v>
                </c:pt>
                <c:pt idx="8">
                  <c:v>34</c:v>
                </c:pt>
                <c:pt idx="9">
                  <c:v>12</c:v>
                </c:pt>
                <c:pt idx="10">
                  <c:v>25</c:v>
                </c:pt>
                <c:pt idx="11">
                  <c:v>16</c:v>
                </c:pt>
                <c:pt idx="12">
                  <c:v>22</c:v>
                </c:pt>
                <c:pt idx="13">
                  <c:v>16</c:v>
                </c:pt>
                <c:pt idx="14">
                  <c:v>34</c:v>
                </c:pt>
                <c:pt idx="15">
                  <c:v>36</c:v>
                </c:pt>
                <c:pt idx="16">
                  <c:v>25</c:v>
                </c:pt>
                <c:pt idx="17">
                  <c:v>55</c:v>
                </c:pt>
                <c:pt idx="18">
                  <c:v>34</c:v>
                </c:pt>
                <c:pt idx="19">
                  <c:v>31</c:v>
                </c:pt>
                <c:pt idx="20">
                  <c:v>20</c:v>
                </c:pt>
                <c:pt idx="21">
                  <c:v>40</c:v>
                </c:pt>
                <c:pt idx="22">
                  <c:v>25</c:v>
                </c:pt>
                <c:pt idx="23">
                  <c:v>29</c:v>
                </c:pt>
                <c:pt idx="24">
                  <c:v>31</c:v>
                </c:pt>
                <c:pt idx="25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75-4318-BFC9-21A543D7E4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906368"/>
        <c:axId val="128905920"/>
      </c:barChart>
      <c:catAx>
        <c:axId val="12890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905920"/>
        <c:crosses val="autoZero"/>
        <c:auto val="1"/>
        <c:lblAlgn val="ctr"/>
        <c:lblOffset val="100"/>
        <c:noMultiLvlLbl val="0"/>
      </c:catAx>
      <c:valAx>
        <c:axId val="1289059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1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$ in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1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_);\(&quot;$&quot;#,##0\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90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 b="1">
          <a:solidFill>
            <a:sysClr val="windowText" lastClr="000000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Publicly Traded Multiples as of 12/31/2025 - EV/EBITDA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'Public Trading Multiples'!$B$1</c:f>
              <c:strCache>
                <c:ptCount val="1"/>
                <c:pt idx="0">
                  <c:v>EV/EBITDA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'Public Trading Multiples'!$A$2:$A$12</c:f>
              <c:strCache>
                <c:ptCount val="11"/>
                <c:pt idx="0">
                  <c:v>Confectionery / Snacks</c:v>
                </c:pt>
                <c:pt idx="1">
                  <c:v>Nonalcoholic Beverages</c:v>
                </c:pt>
                <c:pt idx="2">
                  <c:v>Dairy</c:v>
                </c:pt>
                <c:pt idx="3">
                  <c:v>Specialty Pet</c:v>
                </c:pt>
                <c:pt idx="4">
                  <c:v>Ingredients</c:v>
                </c:pt>
                <c:pt idx="5">
                  <c:v>Alcoholic Beverages</c:v>
                </c:pt>
                <c:pt idx="6">
                  <c:v>General</c:v>
                </c:pt>
                <c:pt idx="7">
                  <c:v>Better-for-You</c:v>
                </c:pt>
                <c:pt idx="8">
                  <c:v>Produce</c:v>
                </c:pt>
                <c:pt idx="9">
                  <c:v>Bakery</c:v>
                </c:pt>
                <c:pt idx="10">
                  <c:v>Protein Producers</c:v>
                </c:pt>
              </c:strCache>
            </c:strRef>
          </c:cat>
          <c:val>
            <c:numRef>
              <c:f>'Public Trading Multiples'!$B$2:$B$12</c:f>
              <c:numCache>
                <c:formatCode>0.0\x</c:formatCode>
                <c:ptCount val="11"/>
                <c:pt idx="0">
                  <c:v>16.5</c:v>
                </c:pt>
                <c:pt idx="1">
                  <c:v>12.6</c:v>
                </c:pt>
                <c:pt idx="2">
                  <c:v>12.6</c:v>
                </c:pt>
                <c:pt idx="3">
                  <c:v>12.6</c:v>
                </c:pt>
                <c:pt idx="4">
                  <c:v>10.7</c:v>
                </c:pt>
                <c:pt idx="5">
                  <c:v>9.4</c:v>
                </c:pt>
                <c:pt idx="6">
                  <c:v>8.6</c:v>
                </c:pt>
                <c:pt idx="7">
                  <c:v>7.8</c:v>
                </c:pt>
                <c:pt idx="8">
                  <c:v>7</c:v>
                </c:pt>
                <c:pt idx="9">
                  <c:v>6.9</c:v>
                </c:pt>
                <c:pt idx="10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F6-4FBF-8F5F-0E08D188A9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3078976"/>
        <c:axId val="173078528"/>
      </c:barChart>
      <c:catAx>
        <c:axId val="1730789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078528"/>
        <c:crosses val="autoZero"/>
        <c:auto val="1"/>
        <c:lblAlgn val="ctr"/>
        <c:lblOffset val="100"/>
        <c:noMultiLvlLbl val="0"/>
      </c:catAx>
      <c:valAx>
        <c:axId val="173078528"/>
        <c:scaling>
          <c:orientation val="minMax"/>
        </c:scaling>
        <c:delete val="1"/>
        <c:axPos val="t"/>
        <c:numFmt formatCode="0.0\x" sourceLinked="1"/>
        <c:majorTickMark val="none"/>
        <c:minorTickMark val="none"/>
        <c:tickLblPos val="nextTo"/>
        <c:crossAx val="17307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'EV Multiples'!$B$1</c:f>
              <c:strCache>
                <c:ptCount val="1"/>
                <c:pt idx="0">
                  <c:v>EV/EBITDA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4"/>
              <c:layout>
                <c:manualLayout>
                  <c:x val="-6.2135922330098228E-3"/>
                  <c:y val="1.6620498614958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968427490253038E-2"/>
                      <c:h val="0.107673130193905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FE4-4F78-8D37-62DEB6CD45C3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E4-4F78-8D37-62DEB6CD45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'EV Multiples'!$A$2:$A$27</c:f>
              <c:numCache>
                <c:formatCode>General</c:formatCod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numCache>
            </c:numRef>
          </c:cat>
          <c:val>
            <c:numRef>
              <c:f>'EV Multiples'!$B$2:$B$27</c:f>
              <c:numCache>
                <c:formatCode>0.0\x</c:formatCode>
                <c:ptCount val="26"/>
                <c:pt idx="0">
                  <c:v>11.3</c:v>
                </c:pt>
                <c:pt idx="1">
                  <c:v>8.8000000000000007</c:v>
                </c:pt>
                <c:pt idx="2">
                  <c:v>7.7</c:v>
                </c:pt>
                <c:pt idx="3">
                  <c:v>8.8000000000000007</c:v>
                </c:pt>
                <c:pt idx="4">
                  <c:v>12.2</c:v>
                </c:pt>
                <c:pt idx="5">
                  <c:v>10.9</c:v>
                </c:pt>
                <c:pt idx="6">
                  <c:v>10.3</c:v>
                </c:pt>
                <c:pt idx="7">
                  <c:v>9.8000000000000007</c:v>
                </c:pt>
                <c:pt idx="8">
                  <c:v>8.6999999999999993</c:v>
                </c:pt>
                <c:pt idx="9">
                  <c:v>8.3000000000000007</c:v>
                </c:pt>
                <c:pt idx="10">
                  <c:v>7.2</c:v>
                </c:pt>
                <c:pt idx="11">
                  <c:v>9.6999999999999993</c:v>
                </c:pt>
                <c:pt idx="12">
                  <c:v>8.6999999999999993</c:v>
                </c:pt>
                <c:pt idx="13">
                  <c:v>14.3</c:v>
                </c:pt>
                <c:pt idx="14">
                  <c:v>9.1</c:v>
                </c:pt>
                <c:pt idx="15">
                  <c:v>11.6</c:v>
                </c:pt>
                <c:pt idx="16">
                  <c:v>12.7</c:v>
                </c:pt>
                <c:pt idx="17">
                  <c:v>10.1</c:v>
                </c:pt>
                <c:pt idx="18">
                  <c:v>13.2</c:v>
                </c:pt>
                <c:pt idx="19">
                  <c:v>11.7</c:v>
                </c:pt>
                <c:pt idx="20">
                  <c:v>7.5</c:v>
                </c:pt>
                <c:pt idx="21">
                  <c:v>10.8</c:v>
                </c:pt>
                <c:pt idx="22">
                  <c:v>10</c:v>
                </c:pt>
                <c:pt idx="23">
                  <c:v>13.4</c:v>
                </c:pt>
                <c:pt idx="24">
                  <c:v>9.6999999999999993</c:v>
                </c:pt>
                <c:pt idx="25">
                  <c:v>9.6999999999999993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E4-4F78-8D37-62DEB6CD45C3}"/>
            </c:ext>
          </c:extLst>
        </c:ser>
        <c:ser>
          <c:idx val="1"/>
          <c:order val="1"/>
          <c:tx>
            <c:strRef>
              <c:f>'EV Multiples'!$C$1</c:f>
              <c:strCache>
                <c:ptCount val="1"/>
                <c:pt idx="0">
                  <c:v>EV/Revenue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'EV Multiples'!$A$2:$A$27</c:f>
              <c:numCache>
                <c:formatCode>General</c:formatCod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numCache>
            </c:numRef>
          </c:cat>
          <c:val>
            <c:numRef>
              <c:f>'EV Multiples'!$C$2:$C$27</c:f>
              <c:numCache>
                <c:formatCode>0.0\x</c:formatCode>
                <c:ptCount val="26"/>
                <c:pt idx="0">
                  <c:v>1.2</c:v>
                </c:pt>
                <c:pt idx="1">
                  <c:v>0.6</c:v>
                </c:pt>
                <c:pt idx="2">
                  <c:v>1</c:v>
                </c:pt>
                <c:pt idx="3">
                  <c:v>0.6</c:v>
                </c:pt>
                <c:pt idx="4">
                  <c:v>0.9</c:v>
                </c:pt>
                <c:pt idx="5">
                  <c:v>0.6</c:v>
                </c:pt>
                <c:pt idx="6">
                  <c:v>1</c:v>
                </c:pt>
                <c:pt idx="7">
                  <c:v>0.9</c:v>
                </c:pt>
                <c:pt idx="8">
                  <c:v>1.1000000000000001</c:v>
                </c:pt>
                <c:pt idx="9">
                  <c:v>1</c:v>
                </c:pt>
                <c:pt idx="10">
                  <c:v>0.9</c:v>
                </c:pt>
                <c:pt idx="11">
                  <c:v>1</c:v>
                </c:pt>
                <c:pt idx="12">
                  <c:v>0.9</c:v>
                </c:pt>
                <c:pt idx="13">
                  <c:v>0.8</c:v>
                </c:pt>
                <c:pt idx="14">
                  <c:v>1</c:v>
                </c:pt>
                <c:pt idx="15">
                  <c:v>1.5</c:v>
                </c:pt>
                <c:pt idx="16">
                  <c:v>1.1000000000000001</c:v>
                </c:pt>
                <c:pt idx="17">
                  <c:v>1.4</c:v>
                </c:pt>
                <c:pt idx="18">
                  <c:v>0.6</c:v>
                </c:pt>
                <c:pt idx="19">
                  <c:v>1.4</c:v>
                </c:pt>
                <c:pt idx="20">
                  <c:v>2</c:v>
                </c:pt>
                <c:pt idx="21">
                  <c:v>1</c:v>
                </c:pt>
                <c:pt idx="22">
                  <c:v>1</c:v>
                </c:pt>
                <c:pt idx="23">
                  <c:v>0.8</c:v>
                </c:pt>
                <c:pt idx="24">
                  <c:v>0.7</c:v>
                </c:pt>
                <c:pt idx="2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E4-4F78-8D37-62DEB6CD45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915136"/>
        <c:axId val="128914688"/>
      </c:lineChart>
      <c:catAx>
        <c:axId val="12891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914688"/>
        <c:crosses val="autoZero"/>
        <c:auto val="1"/>
        <c:lblAlgn val="ctr"/>
        <c:lblOffset val="100"/>
        <c:noMultiLvlLbl val="0"/>
      </c:catAx>
      <c:valAx>
        <c:axId val="128914688"/>
        <c:scaling>
          <c:orientation val="minMax"/>
        </c:scaling>
        <c:delete val="0"/>
        <c:axPos val="l"/>
        <c:numFmt formatCode="0.0\x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91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861732146577814E-2"/>
          <c:y val="5.1643192488262914E-2"/>
          <c:w val="0.96746869188527262"/>
          <c:h val="0.655672238450231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 deals and exits (2)'!$B$26</c:f>
              <c:strCache>
                <c:ptCount val="1"/>
                <c:pt idx="0">
                  <c:v>Deal 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4"/>
              <c:layout>
                <c:manualLayout>
                  <c:x val="-4.6728971962616819E-3"/>
                  <c:y val="4.27419922824491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8D-43CF-B161-748DC37EFA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'PE deals and exits (2)'!$O$24:$AM$25</c:f>
              <c:multiLvlStrCache>
                <c:ptCount val="2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</c:lvl>
              </c:multiLvlStrCache>
            </c:multiLvlStrRef>
          </c:cat>
          <c:val>
            <c:numRef>
              <c:f>'PE deals and exits (2)'!$O$26:$AM$26</c:f>
              <c:numCache>
                <c:formatCode>#,##0;;</c:formatCode>
                <c:ptCount val="25"/>
                <c:pt idx="0">
                  <c:v>103</c:v>
                </c:pt>
                <c:pt idx="1">
                  <c:v>62</c:v>
                </c:pt>
                <c:pt idx="2">
                  <c:v>84</c:v>
                </c:pt>
                <c:pt idx="3">
                  <c:v>137</c:v>
                </c:pt>
                <c:pt idx="4">
                  <c:v>153</c:v>
                </c:pt>
                <c:pt idx="5">
                  <c:v>129</c:v>
                </c:pt>
                <c:pt idx="6">
                  <c:v>154</c:v>
                </c:pt>
                <c:pt idx="7">
                  <c:v>147</c:v>
                </c:pt>
                <c:pt idx="8">
                  <c:v>126</c:v>
                </c:pt>
                <c:pt idx="9">
                  <c:v>92</c:v>
                </c:pt>
                <c:pt idx="10">
                  <c:v>113</c:v>
                </c:pt>
                <c:pt idx="11">
                  <c:v>102</c:v>
                </c:pt>
                <c:pt idx="12">
                  <c:v>115</c:v>
                </c:pt>
                <c:pt idx="13">
                  <c:v>116</c:v>
                </c:pt>
                <c:pt idx="14">
                  <c:v>97</c:v>
                </c:pt>
                <c:pt idx="15">
                  <c:v>112</c:v>
                </c:pt>
                <c:pt idx="16">
                  <c:v>118</c:v>
                </c:pt>
                <c:pt idx="17">
                  <c:v>123</c:v>
                </c:pt>
                <c:pt idx="18">
                  <c:v>141</c:v>
                </c:pt>
                <c:pt idx="19">
                  <c:v>115</c:v>
                </c:pt>
                <c:pt idx="20">
                  <c:v>116</c:v>
                </c:pt>
                <c:pt idx="21" formatCode="#,##0">
                  <c:v>128</c:v>
                </c:pt>
                <c:pt idx="22" formatCode="#,##0">
                  <c:v>107</c:v>
                </c:pt>
                <c:pt idx="23" formatCode="#,##0">
                  <c:v>138</c:v>
                </c:pt>
                <c:pt idx="24" formatCode="#,##0">
                  <c:v>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5B-474E-A13D-A9271F7946B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8283376"/>
        <c:axId val="68280048"/>
      </c:barChart>
      <c:catAx>
        <c:axId val="6828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280048"/>
        <c:crosses val="autoZero"/>
        <c:auto val="1"/>
        <c:lblAlgn val="ctr"/>
        <c:lblOffset val="100"/>
        <c:noMultiLvlLbl val="0"/>
      </c:catAx>
      <c:valAx>
        <c:axId val="68280048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28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>
          <a:solidFill>
            <a:sysClr val="windowText" lastClr="000000"/>
          </a:solidFill>
          <a:latin typeface="+mj-lt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637629348404825E-2"/>
          <c:y val="3.0862833445737491E-2"/>
          <c:w val="0.95670893475259355"/>
          <c:h val="0.844346602003469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'PE deals and exits (2)'!$B$70</c:f>
              <c:strCache>
                <c:ptCount val="1"/>
                <c:pt idx="0">
                  <c:v>Exit 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'PE deals and exits (2)'!$C$69:$L$69</c:f>
              <c:numCache>
                <c:formatCode>0</c:formatCod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</c:numCache>
            </c:numRef>
          </c:cat>
          <c:val>
            <c:numRef>
              <c:f>'PE deals and exits (2)'!$C$70:$L$70</c:f>
              <c:numCache>
                <c:formatCode>#,##0;;</c:formatCode>
                <c:ptCount val="10"/>
                <c:pt idx="0">
                  <c:v>122</c:v>
                </c:pt>
                <c:pt idx="1">
                  <c:v>118</c:v>
                </c:pt>
                <c:pt idx="2">
                  <c:v>135</c:v>
                </c:pt>
                <c:pt idx="3">
                  <c:v>99</c:v>
                </c:pt>
                <c:pt idx="4">
                  <c:v>175</c:v>
                </c:pt>
                <c:pt idx="5">
                  <c:v>146</c:v>
                </c:pt>
                <c:pt idx="6">
                  <c:v>141</c:v>
                </c:pt>
                <c:pt idx="7">
                  <c:v>203</c:v>
                </c:pt>
                <c:pt idx="8" formatCode="General">
                  <c:v>138</c:v>
                </c:pt>
                <c:pt idx="9" formatCode="General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D9-4DF6-8414-5851C8058A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51740416"/>
        <c:axId val="152348352"/>
      </c:barChart>
      <c:catAx>
        <c:axId val="15174041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solidFill>
              <a:srgbClr val="C0BCB2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2348352"/>
        <c:crosses val="autoZero"/>
        <c:auto val="1"/>
        <c:lblAlgn val="ctr"/>
        <c:lblOffset val="100"/>
        <c:noMultiLvlLbl val="0"/>
      </c:catAx>
      <c:valAx>
        <c:axId val="152348352"/>
        <c:scaling>
          <c:orientation val="minMax"/>
        </c:scaling>
        <c:delete val="0"/>
        <c:axPos val="l"/>
        <c:numFmt formatCode="#,##0;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4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 i="0">
          <a:solidFill>
            <a:schemeClr val="tx1"/>
          </a:solidFill>
          <a:latin typeface="+mj-lt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1" cy="480060"/>
          </a:xfrm>
          <a:prstGeom prst="rect">
            <a:avLst/>
          </a:prstGeom>
        </p:spPr>
        <p:txBody>
          <a:bodyPr vert="horz" lIns="95725" tIns="47862" rIns="95725" bIns="4786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1" cy="480060"/>
          </a:xfrm>
          <a:prstGeom prst="rect">
            <a:avLst/>
          </a:prstGeom>
        </p:spPr>
        <p:txBody>
          <a:bodyPr vert="horz" lIns="95725" tIns="47862" rIns="95725" bIns="47862" rtlCol="0"/>
          <a:lstStyle>
            <a:lvl1pPr algn="r">
              <a:defRPr sz="1300"/>
            </a:lvl1pPr>
          </a:lstStyle>
          <a:p>
            <a:fld id="{860CF617-9287-4F84-808E-D0B409CBA24E}" type="datetimeFigureOut">
              <a:rPr lang="en-US" smtClean="0"/>
              <a:t>6/9/2026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25" tIns="47862" rIns="95725" bIns="478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5725" tIns="47862" rIns="95725" bIns="478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1" cy="480060"/>
          </a:xfrm>
          <a:prstGeom prst="rect">
            <a:avLst/>
          </a:prstGeom>
        </p:spPr>
        <p:txBody>
          <a:bodyPr vert="horz" lIns="95725" tIns="47862" rIns="95725" bIns="4786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1" cy="480060"/>
          </a:xfrm>
          <a:prstGeom prst="rect">
            <a:avLst/>
          </a:prstGeom>
        </p:spPr>
        <p:txBody>
          <a:bodyPr vert="horz" lIns="95725" tIns="47862" rIns="95725" bIns="47862" rtlCol="0" anchor="b"/>
          <a:lstStyle>
            <a:lvl1pPr algn="r">
              <a:defRPr sz="1300"/>
            </a:lvl1pPr>
          </a:lstStyle>
          <a:p>
            <a:fld id="{F2524E49-48D9-4386-BCEC-72574F01FA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6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24E49-48D9-4386-BCEC-72574F01FA8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483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24E49-48D9-4386-BCEC-72574F01FA8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763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24E49-48D9-4386-BCEC-72574F01FA8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686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B035-E03E-42E8-8D0F-3E3830CDCF5B}" type="datetime1">
              <a:rPr lang="en-US" smtClean="0"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E9C35123-D5BA-49EF-8209-D148F43B7E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6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3867-9B73-4014-9B37-625CADCF13C7}" type="datetime1">
              <a:rPr lang="en-US" smtClean="0"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5123-D5BA-49EF-8209-D148F43B7E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3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7CC2-281F-4BA8-9B19-3C686BB18101}" type="datetime1">
              <a:rPr lang="en-US" smtClean="0"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5123-D5BA-49EF-8209-D148F43B7E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2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>
            <a:lvl1pPr>
              <a:defRPr sz="32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rmAutofit/>
          </a:bodyPr>
          <a:lstStyle>
            <a:lvl1pPr marL="227013" indent="-227013">
              <a:defRPr sz="2000">
                <a:latin typeface="+mn-lt"/>
                <a:cs typeface="Arial" panose="020B0604020202020204" pitchFamily="34" charset="0"/>
              </a:defRPr>
            </a:lvl1pPr>
            <a:lvl2pPr marL="461963" indent="-234950">
              <a:defRPr sz="1800">
                <a:latin typeface="+mn-lt"/>
                <a:cs typeface="Arial" panose="020B0604020202020204" pitchFamily="34" charset="0"/>
              </a:defRPr>
            </a:lvl2pPr>
            <a:lvl3pPr>
              <a:defRPr sz="1600">
                <a:latin typeface="+mn-lt"/>
                <a:cs typeface="Arial" panose="020B0604020202020204" pitchFamily="34" charset="0"/>
              </a:defRPr>
            </a:lvl3pPr>
            <a:lvl4pPr>
              <a:defRPr sz="1400">
                <a:latin typeface="+mn-lt"/>
                <a:cs typeface="Arial" panose="020B0604020202020204" pitchFamily="34" charset="0"/>
              </a:defRPr>
            </a:lvl4pPr>
            <a:lvl5pP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DA02-350D-4AD9-8BBD-57C10B32F2E6}" type="datetime1">
              <a:rPr lang="en-US" smtClean="0"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810000" cy="365125"/>
          </a:xfrm>
        </p:spPr>
        <p:txBody>
          <a:bodyPr/>
          <a:lstStyle>
            <a:lvl1pPr>
              <a:defRPr sz="1000" b="0">
                <a:solidFill>
                  <a:srgbClr val="898989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 sz="1000" b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- </a:t>
            </a:r>
            <a:fld id="{E9C35123-D5BA-49EF-8209-D148F43B7EDC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219200"/>
            <a:ext cx="9144000" cy="0"/>
          </a:xfrm>
          <a:prstGeom prst="line">
            <a:avLst/>
          </a:prstGeom>
          <a:ln w="38100">
            <a:solidFill>
              <a:srgbClr val="3C7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32833"/>
            <a:ext cx="2057400" cy="19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52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55F3-5B53-45C7-8CA7-13446C486862}" type="datetime1">
              <a:rPr lang="en-US" smtClean="0"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5123-D5BA-49EF-8209-D148F43B7E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6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3C80-8B1B-498C-9941-DB21103B8CB3}" type="datetime1">
              <a:rPr lang="en-US" smtClean="0"/>
              <a:t>6/9/2026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5123-D5BA-49EF-8209-D148F43B7E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79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6BBF3-C5C4-4432-A8F4-237D9534EE5F}" type="datetime1">
              <a:rPr lang="en-US" smtClean="0"/>
              <a:t>6/9/2026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5123-D5BA-49EF-8209-D148F43B7E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5CDE-990B-44BB-8711-79FBCF8007FF}" type="datetime1">
              <a:rPr lang="en-US" smtClean="0"/>
              <a:t>6/9/2026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5123-D5BA-49EF-8209-D148F43B7E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973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1715-53EB-43FC-88B9-858A50B73F00}" type="datetime1">
              <a:rPr lang="en-US" smtClean="0"/>
              <a:t>6/9/2026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5123-D5BA-49EF-8209-D148F43B7E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36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5916-EFE7-40EC-A065-1D4C14B4F010}" type="datetime1">
              <a:rPr lang="en-US" smtClean="0"/>
              <a:t>6/9/2026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5123-D5BA-49EF-8209-D148F43B7E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34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6D5B-C359-49AE-86F7-92CF1FEAE414}" type="datetime1">
              <a:rPr lang="en-US" smtClean="0"/>
              <a:t>6/9/2026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5123-D5BA-49EF-8209-D148F43B7E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3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DA910-8143-44D4-A1B4-A31AB3917B6E}" type="datetime1">
              <a:rPr lang="en-US" smtClean="0"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35123-D5BA-49EF-8209-D148F43B7E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68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67" y="1845783"/>
            <a:ext cx="5294119" cy="505808"/>
          </a:xfrm>
          <a:prstGeom prst="rect">
            <a:avLst/>
          </a:prstGeom>
        </p:spPr>
      </p:pic>
      <p:sp>
        <p:nvSpPr>
          <p:cNvPr id="4" name="Text Box 39"/>
          <p:cNvSpPr txBox="1">
            <a:spLocks noChangeArrowheads="1"/>
          </p:cNvSpPr>
          <p:nvPr/>
        </p:nvSpPr>
        <p:spPr bwMode="auto">
          <a:xfrm>
            <a:off x="0" y="4562856"/>
            <a:ext cx="9144000" cy="29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>
              <a:defRPr sz="25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/>
            <a:r>
              <a:rPr lang="en-US" sz="1400" i="1" dirty="0">
                <a:latin typeface="Arial Black" panose="020B0A04020102020204" pitchFamily="34" charset="0"/>
                <a:cs typeface="Arial" panose="020B0604020202020204" pitchFamily="34" charset="0"/>
              </a:rPr>
              <a:t>June 2026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5582636"/>
            <a:ext cx="9144000" cy="1284638"/>
            <a:chOff x="0" y="5582636"/>
            <a:chExt cx="9144000" cy="1284638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5174" y="5582636"/>
              <a:ext cx="2298826" cy="128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91911"/>
              <a:ext cx="2289934" cy="1266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 Box 39">
            <a:extLst>
              <a:ext uri="{FF2B5EF4-FFF2-40B4-BE49-F238E27FC236}">
                <a16:creationId xmlns:a16="http://schemas.microsoft.com/office/drawing/2014/main" id="{DDEBF62B-796E-4702-B5A4-6532D8199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6" y="3042526"/>
            <a:ext cx="9144000" cy="100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>
              <a:defRPr sz="25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/>
            <a:r>
              <a:rPr lang="en-US" sz="2000" i="1" dirty="0">
                <a:latin typeface="Arial Black" panose="020B0A04020102020204" pitchFamily="34" charset="0"/>
              </a:rPr>
              <a:t>Food &amp; Beverage Industry </a:t>
            </a:r>
          </a:p>
          <a:p>
            <a:pPr algn="ctr"/>
            <a:r>
              <a:rPr lang="en-US" sz="2000" i="1" dirty="0">
                <a:latin typeface="Arial Black" panose="020B0A04020102020204" pitchFamily="34" charset="0"/>
              </a:rPr>
              <a:t>M&amp;A Market Update</a:t>
            </a:r>
          </a:p>
          <a:p>
            <a:pPr algn="ctr"/>
            <a:endParaRPr lang="en-US" sz="2000" i="1" dirty="0">
              <a:latin typeface="Arial Black" panose="020B0A04020102020204" pitchFamily="34" charset="0"/>
            </a:endParaRP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63F9C61C-A7EC-489A-9677-4C31DA5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382" y="5582636"/>
            <a:ext cx="2275791" cy="12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E8FEB994-8326-4AFD-9121-1DE995705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5591911"/>
            <a:ext cx="2298826" cy="127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399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155A1-72CC-FA0D-5165-3F7A21E4D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6ACFAB-BE15-0665-B442-52927BE40DB8}"/>
              </a:ext>
            </a:extLst>
          </p:cNvPr>
          <p:cNvSpPr txBox="1"/>
          <p:nvPr/>
        </p:nvSpPr>
        <p:spPr>
          <a:xfrm>
            <a:off x="381000" y="469612"/>
            <a:ext cx="689419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141414"/>
                </a:solidFill>
              </a:rPr>
              <a:t>F</a:t>
            </a:r>
            <a:r>
              <a:rPr lang="en-US" sz="3200" b="1" dirty="0">
                <a:solidFill>
                  <a:srgbClr val="141414"/>
                </a:solidFill>
              </a:rPr>
              <a:t>&amp;B Public Company Trading Multiples</a:t>
            </a:r>
            <a:endParaRPr sz="3200" b="1" dirty="0">
              <a:solidFill>
                <a:srgbClr val="141414"/>
              </a:solidFill>
            </a:endParaRP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148C36F3-534A-6EEF-F411-1A36D2D8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r>
              <a:rPr lang="en-US" dirty="0"/>
              <a:t>- </a:t>
            </a:r>
            <a:fld id="{E9C35123-D5BA-49EF-8209-D148F43B7EDC}" type="slidenum">
              <a:rPr lang="en-US" smtClean="0"/>
              <a:pPr/>
              <a:t>10</a:t>
            </a:fld>
            <a:r>
              <a:rPr lang="en-US" dirty="0"/>
              <a:t> 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0D7912-C196-4A3A-F98C-DE875A89259F}"/>
              </a:ext>
            </a:extLst>
          </p:cNvPr>
          <p:cNvSpPr txBox="1"/>
          <p:nvPr/>
        </p:nvSpPr>
        <p:spPr>
          <a:xfrm>
            <a:off x="2993022" y="6532816"/>
            <a:ext cx="4633000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000" dirty="0"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Peakstone</a:t>
            </a:r>
            <a:r>
              <a:rPr sz="1000" dirty="0">
                <a:latin typeface="Calibri" panose="020F0502020204030204" pitchFamily="34" charset="0"/>
                <a:cs typeface="Calibri" panose="020F0502020204030204" pitchFamily="34" charset="0"/>
              </a:rPr>
              <a:t> Food &amp; Beverage Industry M&amp;A and Valuation Insights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sz="1000" dirty="0">
                <a:latin typeface="Calibri" panose="020F0502020204030204" pitchFamily="34" charset="0"/>
                <a:cs typeface="Calibri" panose="020F0502020204030204" pitchFamily="34" charset="0"/>
              </a:rPr>
              <a:t>Capital IQ.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46C1692-8E9C-09D0-BE3B-ADA053E578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980099"/>
              </p:ext>
            </p:extLst>
          </p:nvPr>
        </p:nvGraphicFramePr>
        <p:xfrm>
          <a:off x="227012" y="1199335"/>
          <a:ext cx="8689975" cy="490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195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3F4D7-CF78-EB8B-1353-50F93D0A5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8C5D41-1909-4798-F6D3-A90956F6A6F6}"/>
              </a:ext>
            </a:extLst>
          </p:cNvPr>
          <p:cNvSpPr txBox="1"/>
          <p:nvPr/>
        </p:nvSpPr>
        <p:spPr>
          <a:xfrm>
            <a:off x="304800" y="406205"/>
            <a:ext cx="659552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141414"/>
                </a:solidFill>
              </a:rPr>
              <a:t>F</a:t>
            </a:r>
            <a:r>
              <a:rPr lang="en-US" sz="3200" b="1" dirty="0">
                <a:solidFill>
                  <a:srgbClr val="141414"/>
                </a:solidFill>
              </a:rPr>
              <a:t>&amp;B Private M&amp;A Valuation Multiples</a:t>
            </a: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821692A5-5FDC-4588-53D9-4A1776E6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r>
              <a:rPr lang="en-US" dirty="0"/>
              <a:t>- </a:t>
            </a:r>
            <a:fld id="{E9C35123-D5BA-49EF-8209-D148F43B7EDC}" type="slidenum">
              <a:rPr lang="en-US" smtClean="0"/>
              <a:pPr/>
              <a:t>11</a:t>
            </a:fld>
            <a:r>
              <a:rPr lang="en-US" dirty="0"/>
              <a:t> 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441183-694A-B73B-33A1-E1D81BC06B61}"/>
              </a:ext>
            </a:extLst>
          </p:cNvPr>
          <p:cNvSpPr txBox="1"/>
          <p:nvPr/>
        </p:nvSpPr>
        <p:spPr>
          <a:xfrm>
            <a:off x="2993022" y="6532816"/>
            <a:ext cx="4633000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000" dirty="0"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Peakstone</a:t>
            </a:r>
            <a:r>
              <a:rPr sz="1000" dirty="0">
                <a:latin typeface="Calibri" panose="020F0502020204030204" pitchFamily="34" charset="0"/>
                <a:cs typeface="Calibri" panose="020F0502020204030204" pitchFamily="34" charset="0"/>
              </a:rPr>
              <a:t> Food &amp; Beverage Industry M&amp;A and Valuation Insights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sz="1000" dirty="0">
                <a:latin typeface="Calibri" panose="020F0502020204030204" pitchFamily="34" charset="0"/>
                <a:cs typeface="Calibri" panose="020F0502020204030204" pitchFamily="34" charset="0"/>
              </a:rPr>
              <a:t>Capital IQ.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66F9116-B1D6-F0CF-9E99-0EC6B8CA67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6502878"/>
              </p:ext>
            </p:extLst>
          </p:nvPr>
        </p:nvGraphicFramePr>
        <p:xfrm>
          <a:off x="311228" y="1398478"/>
          <a:ext cx="8381999" cy="488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724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80B87-F8D2-5E28-1AD2-CB083BBBF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017E65-BD14-8BF8-8516-FBF899AB14EE}"/>
              </a:ext>
            </a:extLst>
          </p:cNvPr>
          <p:cNvSpPr txBox="1"/>
          <p:nvPr/>
        </p:nvSpPr>
        <p:spPr>
          <a:xfrm>
            <a:off x="381000" y="469612"/>
            <a:ext cx="746851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41414"/>
                </a:solidFill>
              </a:rPr>
              <a:t>Global PE Activity in CPG Food &amp; Beverage </a:t>
            </a:r>
            <a:endParaRPr sz="3200" b="1" dirty="0">
              <a:solidFill>
                <a:srgbClr val="141414"/>
              </a:solidFill>
            </a:endParaRP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D569887D-5D9D-69F8-A556-62CA287B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r>
              <a:rPr lang="en-US" dirty="0"/>
              <a:t>- </a:t>
            </a:r>
            <a:fld id="{E9C35123-D5BA-49EF-8209-D148F43B7EDC}" type="slidenum">
              <a:rPr lang="en-US" smtClean="0"/>
              <a:pPr/>
              <a:t>12</a:t>
            </a:fld>
            <a:r>
              <a:rPr lang="en-US" dirty="0"/>
              <a:t> 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086289-3E1B-0E97-9981-1AED3DC54437}"/>
              </a:ext>
            </a:extLst>
          </p:cNvPr>
          <p:cNvSpPr txBox="1"/>
          <p:nvPr/>
        </p:nvSpPr>
        <p:spPr>
          <a:xfrm>
            <a:off x="2993022" y="6532816"/>
            <a:ext cx="55413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000" dirty="0"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Pitchbook </a:t>
            </a:r>
            <a:r>
              <a:rPr lang="en-US" sz="1000" dirty="0"/>
              <a:t>Q1 2026 Food &amp; Beverage CPG Report, May 2026</a:t>
            </a:r>
          </a:p>
          <a:p>
            <a:r>
              <a:rPr sz="1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53ED9C-EF99-B0A1-D28E-C47D1B4A65D9}"/>
              </a:ext>
            </a:extLst>
          </p:cNvPr>
          <p:cNvSpPr txBox="1"/>
          <p:nvPr/>
        </p:nvSpPr>
        <p:spPr>
          <a:xfrm>
            <a:off x="609600" y="14478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Global private equity activity in food &amp; beverage CPG started 2026 on steady footing with an estimated 144 deals—the fifth-highest quarterly count in nine years.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C5B8155-355D-4899-BE33-7DED214939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835223"/>
              </p:ext>
            </p:extLst>
          </p:nvPr>
        </p:nvGraphicFramePr>
        <p:xfrm>
          <a:off x="628650" y="2547596"/>
          <a:ext cx="8153400" cy="3492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9370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D2759-C70B-B06E-D8C6-C8A4B8D6C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58A0E7-526C-339A-621D-9F191FDFD1F3}"/>
              </a:ext>
            </a:extLst>
          </p:cNvPr>
          <p:cNvSpPr txBox="1"/>
          <p:nvPr/>
        </p:nvSpPr>
        <p:spPr>
          <a:xfrm>
            <a:off x="381000" y="469612"/>
            <a:ext cx="79197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41414"/>
                </a:solidFill>
              </a:rPr>
              <a:t>Global PE Exits in the Food &amp; Beverage Sector</a:t>
            </a:r>
            <a:endParaRPr sz="3200" b="1" dirty="0">
              <a:solidFill>
                <a:srgbClr val="141414"/>
              </a:solidFill>
            </a:endParaRP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12C92F53-21A9-29C2-384D-7E4AEFA1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r>
              <a:rPr lang="en-US" dirty="0"/>
              <a:t>- </a:t>
            </a:r>
            <a:fld id="{E9C35123-D5BA-49EF-8209-D148F43B7EDC}" type="slidenum">
              <a:rPr lang="en-US" smtClean="0"/>
              <a:pPr/>
              <a:t>13</a:t>
            </a:fld>
            <a:r>
              <a:rPr lang="en-US" dirty="0"/>
              <a:t> 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A484B0-8C63-DF80-21B8-5EEDEE016B4F}"/>
              </a:ext>
            </a:extLst>
          </p:cNvPr>
          <p:cNvSpPr txBox="1"/>
          <p:nvPr/>
        </p:nvSpPr>
        <p:spPr>
          <a:xfrm>
            <a:off x="2759354" y="6359813"/>
            <a:ext cx="55413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000" dirty="0"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Pitchbook </a:t>
            </a:r>
            <a:r>
              <a:rPr lang="en-US" sz="1000" dirty="0"/>
              <a:t>Q1 2026 Food &amp; Beverage CPG Report, May 2026</a:t>
            </a:r>
          </a:p>
          <a:p>
            <a:r>
              <a:rPr sz="1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0F942B-817F-4FA4-F3ED-5C6F9A4800E7}"/>
              </a:ext>
            </a:extLst>
          </p:cNvPr>
          <p:cNvSpPr txBox="1"/>
          <p:nvPr/>
        </p:nvSpPr>
        <p:spPr>
          <a:xfrm>
            <a:off x="609600" y="14478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Global private equity exit activity in food &amp; beverage CPG in Q1 2026 was $4.3 billion in terms of value across 27 exits.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annualizes to </a:t>
            </a:r>
            <a:r>
              <a:rPr lang="en-US" u="sng" dirty="0"/>
              <a:t>roughly half of 2025’s $36.4 billion  </a:t>
            </a:r>
            <a:r>
              <a:rPr lang="en-US" dirty="0"/>
              <a:t>pace.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81C3723-9456-4133-B2CF-DC969CD93C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0621060"/>
              </p:ext>
            </p:extLst>
          </p:nvPr>
        </p:nvGraphicFramePr>
        <p:xfrm>
          <a:off x="581025" y="2590800"/>
          <a:ext cx="8153400" cy="3578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9309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0679C90-6F61-2CD8-CE00-F576661D1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834"/>
            <a:ext cx="8229600" cy="1066800"/>
          </a:xfrm>
        </p:spPr>
        <p:txBody>
          <a:bodyPr/>
          <a:lstStyle/>
          <a:p>
            <a:r>
              <a:rPr lang="en-US" dirty="0"/>
              <a:t>Food &amp; Beverage M&amp;A Outlook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7600C-21C5-DBC4-6F09-E74D270DC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290028"/>
            <a:ext cx="7620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- </a:t>
            </a:r>
            <a:fld id="{E9C35123-D5BA-49EF-8209-D148F43B7EDC}" type="slidenum">
              <a:rPr lang="en-US" smtClean="0"/>
              <a:pPr>
                <a:spcAft>
                  <a:spcPts val="600"/>
                </a:spcAft>
              </a:pPr>
              <a:t>14</a:t>
            </a:fld>
            <a:r>
              <a:rPr lang="en-US" dirty="0"/>
              <a:t> 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32DFFD-2F13-A503-3AB4-3C3F411A02C7}"/>
              </a:ext>
            </a:extLst>
          </p:cNvPr>
          <p:cNvSpPr txBox="1"/>
          <p:nvPr/>
        </p:nvSpPr>
        <p:spPr>
          <a:xfrm>
            <a:off x="136732" y="1295400"/>
            <a:ext cx="887053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2026 is expected to be strong with both strategic buyers and financial sponsors showing a growing appetite for M&amp;A following low levels of capital deployment in 2025. 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Encouragingly, in the 1</a:t>
            </a:r>
            <a:r>
              <a:rPr lang="en-US" baseline="30000" dirty="0"/>
              <a:t>st</a:t>
            </a:r>
            <a:r>
              <a:rPr lang="en-US" dirty="0"/>
              <a:t> Quarter of 2026, there were 60 deals completed in F&amp;F in N. America, an increase of 5% from Q4 2025 and a 20% YOY increase from Q1 2025.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Biggest challenges: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GLP-1 Drugs </a:t>
            </a:r>
            <a:r>
              <a:rPr lang="en-US" dirty="0"/>
              <a:t>– compelling consumers to favor high protein and fiber, low‑calorie diets, and a thoughtful approach to eating 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/>
              <a:t>Tarrifs</a:t>
            </a:r>
            <a:r>
              <a:rPr lang="en-US" b="1" dirty="0"/>
              <a:t> – </a:t>
            </a:r>
            <a:r>
              <a:rPr lang="en-US" dirty="0"/>
              <a:t>creates uncertainty, leads to supply chain shifts, and stockpiling</a:t>
            </a:r>
            <a:r>
              <a:rPr lang="en-US" b="1" dirty="0"/>
              <a:t> 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Input Inflation – </a:t>
            </a:r>
            <a:r>
              <a:rPr lang="en-US" dirty="0"/>
              <a:t>ingredients, packaging and more recently freight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3E512-25D1-AC86-BF1E-7B814EB43A50}"/>
              </a:ext>
            </a:extLst>
          </p:cNvPr>
          <p:cNvSpPr txBox="1"/>
          <p:nvPr/>
        </p:nvSpPr>
        <p:spPr>
          <a:xfrm>
            <a:off x="2667000" y="6492097"/>
            <a:ext cx="464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1.  Source:  Kroll Food &amp; Beverage M&amp;A Update, Spring 2026</a:t>
            </a:r>
          </a:p>
        </p:txBody>
      </p:sp>
    </p:spTree>
    <p:extLst>
      <p:ext uri="{BB962C8B-B14F-4D97-AF65-F5344CB8AC3E}">
        <p14:creationId xmlns:p14="http://schemas.microsoft.com/office/powerpoint/2010/main" val="3712196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4736592" y="4389122"/>
            <a:ext cx="3200400" cy="1600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/>
          </a:p>
          <a:p>
            <a:pPr>
              <a:spcBef>
                <a:spcPts val="0"/>
              </a:spcBef>
            </a:pPr>
            <a:r>
              <a:rPr lang="en-US" sz="1000" dirty="0"/>
              <a:t>Andrew D. Williamson</a:t>
            </a:r>
          </a:p>
          <a:p>
            <a:pPr>
              <a:spcBef>
                <a:spcPts val="0"/>
              </a:spcBef>
            </a:pPr>
            <a:r>
              <a:rPr lang="en-US" sz="1000" dirty="0"/>
              <a:t>Managing Director</a:t>
            </a:r>
          </a:p>
          <a:p>
            <a:pPr>
              <a:spcBef>
                <a:spcPts val="0"/>
              </a:spcBef>
            </a:pPr>
            <a:r>
              <a:rPr lang="en-US" sz="1000" dirty="0"/>
              <a:t>Mobile: (310) 892-6209</a:t>
            </a:r>
          </a:p>
          <a:p>
            <a:pPr>
              <a:spcBef>
                <a:spcPts val="0"/>
              </a:spcBef>
            </a:pPr>
            <a:r>
              <a:rPr lang="en-US" sz="1000" dirty="0"/>
              <a:t>andrew@calabasascapital.com </a:t>
            </a: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r>
              <a:rPr lang="en-US" sz="1000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15590"/>
            <a:ext cx="5479532" cy="5235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076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898989"/>
                </a:solidFill>
              </a:rPr>
              <a:t>26610 Agoura Road, Suite 120 Calabasas, CA 91302 | Phone: (818) 657-6130 Fax: (818) 657-6145</a:t>
            </a:r>
          </a:p>
          <a:p>
            <a:pPr algn="ctr"/>
            <a:endParaRPr lang="en-US" sz="1000" dirty="0">
              <a:solidFill>
                <a:srgbClr val="898989"/>
              </a:solidFill>
            </a:endParaRPr>
          </a:p>
        </p:txBody>
      </p:sp>
      <p:pic>
        <p:nvPicPr>
          <p:cNvPr id="6" name="Picture 2" descr="David Bonrou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984" y="2610624"/>
            <a:ext cx="1371600" cy="180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478" y="2596898"/>
            <a:ext cx="1364628" cy="180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243584" y="4389122"/>
            <a:ext cx="3200400" cy="1600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/>
          </a:p>
          <a:p>
            <a:pPr>
              <a:spcBef>
                <a:spcPts val="0"/>
              </a:spcBef>
            </a:pPr>
            <a:r>
              <a:rPr lang="en-US" sz="1000" dirty="0"/>
              <a:t>David Bonrouhi</a:t>
            </a:r>
          </a:p>
          <a:p>
            <a:pPr>
              <a:spcBef>
                <a:spcPts val="0"/>
              </a:spcBef>
            </a:pPr>
            <a:r>
              <a:rPr lang="en-US" sz="1000" dirty="0"/>
              <a:t>Managing Director</a:t>
            </a:r>
          </a:p>
          <a:p>
            <a:pPr>
              <a:spcBef>
                <a:spcPts val="0"/>
              </a:spcBef>
            </a:pPr>
            <a:r>
              <a:rPr lang="en-US" sz="1000" dirty="0"/>
              <a:t>Mobile: (213) 500-4135</a:t>
            </a:r>
          </a:p>
          <a:p>
            <a:pPr>
              <a:spcBef>
                <a:spcPts val="0"/>
              </a:spcBef>
            </a:pPr>
            <a:r>
              <a:rPr lang="en-US" sz="1000" dirty="0"/>
              <a:t>david@calabasascapital.com </a:t>
            </a: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2554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Calabasas Capital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438400"/>
          </a:xfrm>
        </p:spPr>
        <p:txBody>
          <a:bodyPr>
            <a:normAutofit fontScale="92500"/>
          </a:bodyPr>
          <a:lstStyle/>
          <a:p>
            <a:pPr>
              <a:spcBef>
                <a:spcPts val="1000"/>
              </a:spcBef>
            </a:pPr>
            <a:r>
              <a:rPr lang="en-US" dirty="0">
                <a:cs typeface="Calibri" pitchFamily="34" charset="0"/>
              </a:rPr>
              <a:t>FINRA-registered Investment banking firm* serving privately held companies, including family-owned businesses and emerging growth companies, in the lower middle market ($10-$100mm revenue/$2-$12mm EBITDA)</a:t>
            </a:r>
          </a:p>
          <a:p>
            <a:pPr>
              <a:spcBef>
                <a:spcPts val="1000"/>
              </a:spcBef>
            </a:pPr>
            <a:r>
              <a:rPr lang="en-US" dirty="0"/>
              <a:t>Senior team of financial professionals with significant experience in M&amp;A advisory and private placements</a:t>
            </a:r>
          </a:p>
          <a:p>
            <a:pPr>
              <a:spcBef>
                <a:spcPts val="1000"/>
              </a:spcBef>
            </a:pPr>
            <a:r>
              <a:rPr lang="en-US" dirty="0"/>
              <a:t>Strong domain expertise in target sectors and connectivity with senior management and boards of established companies and their financial sponsors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57020" y="4543151"/>
            <a:ext cx="2633980" cy="129986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115888">
              <a:spcBef>
                <a:spcPts val="300"/>
              </a:spcBef>
              <a:buSzPct val="75000"/>
              <a:defRPr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Business sales</a:t>
            </a:r>
          </a:p>
          <a:p>
            <a:pPr marL="0" lvl="2" indent="115888">
              <a:spcBef>
                <a:spcPts val="300"/>
              </a:spcBef>
              <a:buSzPct val="75000"/>
              <a:defRPr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Subsidiary dispositions</a:t>
            </a:r>
          </a:p>
          <a:p>
            <a:pPr marL="0" lvl="2" indent="115888">
              <a:spcBef>
                <a:spcPts val="300"/>
              </a:spcBef>
              <a:buSzPct val="75000"/>
              <a:defRPr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Business purchases</a:t>
            </a:r>
          </a:p>
          <a:p>
            <a:pPr marL="0" lvl="2" indent="115888">
              <a:spcBef>
                <a:spcPts val="300"/>
              </a:spcBef>
              <a:buSzPct val="75000"/>
              <a:defRPr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Mergers and JVs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7300" y="4143041"/>
            <a:ext cx="2658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000" b="1" dirty="0">
                <a:latin typeface="Calibri" pitchFamily="34" charset="0"/>
                <a:cs typeface="Calibri" pitchFamily="34" charset="0"/>
              </a:rPr>
              <a:t>Mergers &amp; Acquisitions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1104900" y="4143041"/>
            <a:ext cx="2895600" cy="4045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214620" y="4547616"/>
            <a:ext cx="2633980" cy="1295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5888" lvl="2" indent="-115888">
              <a:spcBef>
                <a:spcPts val="3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latin typeface="Calibri" pitchFamily="34" charset="0"/>
                <a:cs typeface="Calibri" pitchFamily="34" charset="0"/>
              </a:rPr>
              <a:t>Private Equity</a:t>
            </a:r>
          </a:p>
          <a:p>
            <a:pPr marL="115888" lvl="2" indent="-115888">
              <a:spcBef>
                <a:spcPts val="3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latin typeface="Calibri" pitchFamily="34" charset="0"/>
                <a:cs typeface="Calibri" pitchFamily="34" charset="0"/>
              </a:rPr>
              <a:t>Subordinated Debt</a:t>
            </a:r>
          </a:p>
          <a:p>
            <a:pPr marL="115888" lvl="2" indent="-115888">
              <a:spcBef>
                <a:spcPts val="3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latin typeface="Calibri" pitchFamily="34" charset="0"/>
                <a:cs typeface="Calibri" pitchFamily="34" charset="0"/>
              </a:rPr>
              <a:t>Senior Debt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62500" y="4147505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b="1" dirty="0">
                <a:latin typeface="Calibri" pitchFamily="34" charset="0"/>
                <a:cs typeface="Calibri" pitchFamily="34" charset="0"/>
              </a:rPr>
              <a:t>Capital Raising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4686300" y="4147506"/>
            <a:ext cx="2971800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- </a:t>
            </a:r>
            <a:fld id="{E9C35123-D5BA-49EF-8209-D148F43B7EDC}" type="slidenum">
              <a:rPr lang="en-US" smtClean="0"/>
              <a:pPr/>
              <a:t>2</a:t>
            </a:fld>
            <a:r>
              <a:rPr lang="en-US" dirty="0"/>
              <a:t> 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78A574-76F2-4FD5-CD51-30603B47B949}"/>
              </a:ext>
            </a:extLst>
          </p:cNvPr>
          <p:cNvSpPr txBox="1"/>
          <p:nvPr/>
        </p:nvSpPr>
        <p:spPr>
          <a:xfrm>
            <a:off x="419100" y="5987018"/>
            <a:ext cx="85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*Calabasas Capital is a dba of Fallbrook Capital Securities Corp., member FINRA-SIPC.</a:t>
            </a:r>
          </a:p>
        </p:txBody>
      </p:sp>
    </p:spTree>
    <p:extLst>
      <p:ext uri="{BB962C8B-B14F-4D97-AF65-F5344CB8AC3E}">
        <p14:creationId xmlns:p14="http://schemas.microsoft.com/office/powerpoint/2010/main" val="733971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Focus and Expertise</a:t>
            </a:r>
          </a:p>
        </p:txBody>
      </p:sp>
      <p:sp>
        <p:nvSpPr>
          <p:cNvPr id="6" name="Rectangle 5"/>
          <p:cNvSpPr/>
          <p:nvPr/>
        </p:nvSpPr>
        <p:spPr>
          <a:xfrm>
            <a:off x="1030974" y="3248415"/>
            <a:ext cx="2133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u="sng" dirty="0"/>
              <a:t>Consumer</a:t>
            </a:r>
          </a:p>
          <a:p>
            <a:pPr marL="111125" indent="122238">
              <a:buFont typeface="Arial" panose="020B0604020202020204" pitchFamily="34" charset="0"/>
              <a:buChar char="•"/>
            </a:pPr>
            <a:r>
              <a:rPr lang="en-US" sz="1600" dirty="0"/>
              <a:t>Food &amp; Beverage</a:t>
            </a:r>
          </a:p>
          <a:p>
            <a:pPr marL="111125" indent="122238">
              <a:buFont typeface="Arial" panose="020B0604020202020204" pitchFamily="34" charset="0"/>
              <a:buChar char="•"/>
            </a:pPr>
            <a:r>
              <a:rPr lang="en-US" sz="1600" dirty="0"/>
              <a:t>E-Commerce</a:t>
            </a:r>
          </a:p>
          <a:p>
            <a:pPr marL="111125" indent="122238">
              <a:buFont typeface="Arial" panose="020B0604020202020204" pitchFamily="34" charset="0"/>
              <a:buChar char="•"/>
            </a:pPr>
            <a:r>
              <a:rPr lang="en-US" sz="1600" dirty="0"/>
              <a:t>CPG</a:t>
            </a:r>
          </a:p>
          <a:p>
            <a:pPr marL="111125" indent="122238">
              <a:buFont typeface="Arial" panose="020B0604020202020204" pitchFamily="34" charset="0"/>
              <a:buChar char="•"/>
            </a:pPr>
            <a:r>
              <a:rPr lang="en-US" sz="1600" dirty="0"/>
              <a:t>Retail/Restaurants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2800" y="3248561"/>
            <a:ext cx="24025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u="sng" dirty="0"/>
              <a:t>Tech / Business Services</a:t>
            </a:r>
          </a:p>
          <a:p>
            <a:pPr marL="284163" indent="-115888">
              <a:buFont typeface="Arial" panose="020B0604020202020204" pitchFamily="34" charset="0"/>
              <a:buChar char="•"/>
            </a:pPr>
            <a:r>
              <a:rPr lang="en-US" sz="1600" dirty="0"/>
              <a:t>SaaS/Software</a:t>
            </a:r>
          </a:p>
          <a:p>
            <a:pPr marL="284163" indent="-115888">
              <a:buFont typeface="Arial" panose="020B0604020202020204" pitchFamily="34" charset="0"/>
              <a:buChar char="•"/>
            </a:pPr>
            <a:r>
              <a:rPr lang="en-US" sz="1600" dirty="0"/>
              <a:t>Defense/Govt. Services</a:t>
            </a:r>
          </a:p>
          <a:p>
            <a:pPr marL="284163" indent="-115888">
              <a:buFont typeface="Arial" panose="020B0604020202020204" pitchFamily="34" charset="0"/>
              <a:buChar char="•"/>
            </a:pPr>
            <a:r>
              <a:rPr lang="en-US" sz="1600" dirty="0"/>
              <a:t>IT Enabled Services</a:t>
            </a:r>
          </a:p>
          <a:p>
            <a:pPr marL="284163" indent="-115888">
              <a:buFont typeface="Arial" panose="020B0604020202020204" pitchFamily="34" charset="0"/>
              <a:buChar char="•"/>
            </a:pPr>
            <a:r>
              <a:rPr lang="en-US" sz="1600" dirty="0"/>
              <a:t>Marketing/Media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5374" y="3248415"/>
            <a:ext cx="23218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u="sng" dirty="0"/>
              <a:t>Industrial</a:t>
            </a:r>
          </a:p>
          <a:p>
            <a:pPr marL="284163" indent="-115888">
              <a:buFont typeface="Arial" panose="020B0604020202020204" pitchFamily="34" charset="0"/>
              <a:buChar char="•"/>
            </a:pPr>
            <a:r>
              <a:rPr lang="en-US" sz="1600" dirty="0"/>
              <a:t>Aerospace &amp; Defense</a:t>
            </a:r>
          </a:p>
          <a:p>
            <a:pPr marL="284163" indent="-115888">
              <a:buFont typeface="Arial" panose="020B0604020202020204" pitchFamily="34" charset="0"/>
              <a:buChar char="•"/>
            </a:pPr>
            <a:r>
              <a:rPr lang="en-US" sz="1600" dirty="0"/>
              <a:t>Industrial Tech</a:t>
            </a:r>
          </a:p>
          <a:p>
            <a:pPr marL="284163" indent="-115888">
              <a:buFont typeface="Arial" panose="020B0604020202020204" pitchFamily="34" charset="0"/>
              <a:buChar char="•"/>
            </a:pPr>
            <a:r>
              <a:rPr lang="en-US" sz="1600" dirty="0"/>
              <a:t>Manufacturing</a:t>
            </a:r>
          </a:p>
          <a:p>
            <a:pPr marL="284163" indent="-115888">
              <a:buFont typeface="Arial" panose="020B0604020202020204" pitchFamily="34" charset="0"/>
              <a:buChar char="•"/>
            </a:pPr>
            <a:r>
              <a:rPr lang="en-US" sz="1600" dirty="0"/>
              <a:t>Distribution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374" y="1623916"/>
            <a:ext cx="1905000" cy="15002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42" y="1641465"/>
            <a:ext cx="1987558" cy="149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32" y="4681374"/>
            <a:ext cx="2004060" cy="149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- </a:t>
            </a:r>
            <a:fld id="{E9C35123-D5BA-49EF-8209-D148F43B7EDC}" type="slidenum">
              <a:rPr lang="en-US" smtClean="0"/>
              <a:pPr/>
              <a:t>3</a:t>
            </a:fld>
            <a:r>
              <a:rPr lang="en-US" dirty="0"/>
              <a:t> -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160" y="1631108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68" y="4729765"/>
            <a:ext cx="2045682" cy="146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636" y="4724400"/>
            <a:ext cx="206572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923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Senior Team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57200" y="1432750"/>
            <a:ext cx="7848600" cy="512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000" b="1" dirty="0">
                <a:latin typeface="Calibri" pitchFamily="34" charset="0"/>
              </a:rPr>
              <a:t>David Bonrouhi, Managing Director</a:t>
            </a:r>
            <a:endParaRPr lang="en-US" sz="2000" dirty="0">
              <a:latin typeface="Calibri" pitchFamily="34" charset="0"/>
            </a:endParaRPr>
          </a:p>
          <a:p>
            <a:pPr lvl="1" indent="-173038">
              <a:lnSpc>
                <a:spcPct val="80000"/>
              </a:lnSpc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1600" dirty="0">
                <a:latin typeface="Calibri" pitchFamily="34" charset="0"/>
              </a:rPr>
              <a:t>30 Years in Investment Banking &amp; Private Equity </a:t>
            </a:r>
          </a:p>
          <a:p>
            <a:pPr lvl="1" indent="-173038">
              <a:lnSpc>
                <a:spcPct val="80000"/>
              </a:lnSpc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1600" dirty="0">
                <a:latin typeface="Calibri" pitchFamily="34" charset="0"/>
              </a:rPr>
              <a:t>Two years experience in Big 6 Public Accounting (PwC); CPA Licensed (non practicing)  </a:t>
            </a:r>
          </a:p>
          <a:p>
            <a:pPr lvl="1" indent="-173038">
              <a:lnSpc>
                <a:spcPct val="80000"/>
              </a:lnSpc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1600" dirty="0">
                <a:latin typeface="Calibri" pitchFamily="34" charset="0"/>
              </a:rPr>
              <a:t>Series 7, 63 and 79 Securities Licenses with Fallbrook Capital</a:t>
            </a:r>
          </a:p>
          <a:p>
            <a:pPr lvl="1" indent="-173038">
              <a:lnSpc>
                <a:spcPct val="80000"/>
              </a:lnSpc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1600" dirty="0">
                <a:latin typeface="Calibri" pitchFamily="34" charset="0"/>
              </a:rPr>
              <a:t>M.S. in Tax; B.S. in Accounting (Miami Univ. (OH)); MBA UCLA Anderson School</a:t>
            </a:r>
            <a:endParaRPr lang="en-US" b="1" dirty="0">
              <a:latin typeface="Calibri" pitchFamily="34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000" b="1" dirty="0">
                <a:latin typeface="Calibri" pitchFamily="34" charset="0"/>
              </a:rPr>
              <a:t>Andrew D. Williamson, Managing Director</a:t>
            </a:r>
            <a:endParaRPr lang="en-US" sz="2000" dirty="0">
              <a:latin typeface="Calibri" pitchFamily="34" charset="0"/>
            </a:endParaRPr>
          </a:p>
          <a:p>
            <a:pPr lvl="1" indent="-173038">
              <a:lnSpc>
                <a:spcPct val="80000"/>
              </a:lnSpc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1600" dirty="0">
                <a:latin typeface="Calibri" pitchFamily="34" charset="0"/>
              </a:rPr>
              <a:t>17 Years in Investment Banking and VC</a:t>
            </a:r>
          </a:p>
          <a:p>
            <a:pPr lvl="1" indent="-173038">
              <a:lnSpc>
                <a:spcPct val="80000"/>
              </a:lnSpc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1600" dirty="0">
                <a:latin typeface="Calibri" pitchFamily="34" charset="0"/>
              </a:rPr>
              <a:t>4 Years in CFO/GM roles at PE backed companies (Merex Group, DM Natural Products)  </a:t>
            </a:r>
          </a:p>
          <a:p>
            <a:pPr lvl="1" indent="-173038">
              <a:lnSpc>
                <a:spcPct val="80000"/>
              </a:lnSpc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1600" dirty="0">
                <a:latin typeface="Calibri" pitchFamily="34" charset="0"/>
              </a:rPr>
              <a:t>7 Years operating experience in VC backed software company (TSC) including 2 years with Oracle Corporation after being acquired.</a:t>
            </a:r>
          </a:p>
          <a:p>
            <a:pPr lvl="1" indent="-173038">
              <a:lnSpc>
                <a:spcPct val="80000"/>
              </a:lnSpc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1600" dirty="0">
                <a:latin typeface="Calibri" pitchFamily="34" charset="0"/>
              </a:rPr>
              <a:t>Licensed CA (ICAA), 3 years Big 6 Accounting &amp; Consulting (PwC)</a:t>
            </a:r>
          </a:p>
          <a:p>
            <a:pPr lvl="1" indent="-173038">
              <a:lnSpc>
                <a:spcPct val="80000"/>
              </a:lnSpc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1600" dirty="0">
                <a:latin typeface="Calibri" pitchFamily="34" charset="0"/>
              </a:rPr>
              <a:t>Series 7, 63 and 79 Securities Licenses with Fallbrook Capital</a:t>
            </a:r>
          </a:p>
          <a:p>
            <a:pPr lvl="1" indent="-173038">
              <a:lnSpc>
                <a:spcPct val="80000"/>
              </a:lnSpc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1600" dirty="0">
                <a:latin typeface="Calibri" pitchFamily="34" charset="0"/>
              </a:rPr>
              <a:t>MBA UCLA Anderson School; Bachelors of Commerce (University of Western Australia)</a:t>
            </a:r>
          </a:p>
          <a:p>
            <a:pPr marL="0" lvl="1">
              <a:lnSpc>
                <a:spcPct val="80000"/>
              </a:lnSpc>
              <a:spcAft>
                <a:spcPts val="600"/>
              </a:spcAft>
              <a:buSzPct val="100000"/>
            </a:pPr>
            <a:r>
              <a:rPr lang="en-US" sz="2000" b="1" dirty="0">
                <a:latin typeface="Calibri" pitchFamily="34" charset="0"/>
              </a:rPr>
              <a:t>Sunil Joshi, Strategic Partner </a:t>
            </a:r>
          </a:p>
          <a:p>
            <a:pPr lvl="1" indent="-173038">
              <a:lnSpc>
                <a:spcPct val="80000"/>
              </a:lnSpc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1600" dirty="0">
                <a:latin typeface="Calibri" pitchFamily="34" charset="0"/>
              </a:rPr>
              <a:t>&gt;20 years as healthcare industry consultant as principal of The Prospera Group.  </a:t>
            </a:r>
          </a:p>
          <a:p>
            <a:pPr lvl="1" indent="-173038">
              <a:lnSpc>
                <a:spcPct val="80000"/>
              </a:lnSpc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1600" dirty="0">
                <a:latin typeface="Calibri" pitchFamily="34" charset="0"/>
              </a:rPr>
              <a:t>Series 63 and 79 Securities Licenses</a:t>
            </a:r>
          </a:p>
          <a:p>
            <a:pPr marL="0" lvl="1">
              <a:lnSpc>
                <a:spcPct val="80000"/>
              </a:lnSpc>
              <a:spcAft>
                <a:spcPts val="600"/>
              </a:spcAft>
              <a:buSzPct val="100000"/>
            </a:pPr>
            <a:endParaRPr lang="en-US" sz="2000" b="1" dirty="0">
              <a:latin typeface="Calibri" pitchFamily="34" charset="0"/>
            </a:endParaRPr>
          </a:p>
          <a:p>
            <a:pPr marL="0" lvl="1">
              <a:lnSpc>
                <a:spcPct val="80000"/>
              </a:lnSpc>
              <a:spcAft>
                <a:spcPts val="600"/>
              </a:spcAft>
              <a:buSzPct val="100000"/>
            </a:pPr>
            <a:endParaRPr lang="en-US" sz="2000" b="1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- </a:t>
            </a:r>
            <a:fld id="{E9C35123-D5BA-49EF-8209-D148F43B7EDC}" type="slidenum">
              <a:rPr lang="en-US" smtClean="0"/>
              <a:pPr/>
              <a:t>4</a:t>
            </a:fld>
            <a:r>
              <a:rPr lang="en-US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559948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0679C90-6F61-2CD8-CE00-F576661D1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60532"/>
            <a:ext cx="8229600" cy="1066800"/>
          </a:xfrm>
        </p:spPr>
        <p:txBody>
          <a:bodyPr/>
          <a:lstStyle/>
          <a:p>
            <a:r>
              <a:rPr lang="en-US" dirty="0"/>
              <a:t>Calabasas Capital Knows the Food Industry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7600C-21C5-DBC4-6F09-E74D270DC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290028"/>
            <a:ext cx="7620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- </a:t>
            </a:r>
            <a:fld id="{E9C35123-D5BA-49EF-8209-D148F43B7EDC}" type="slidenum">
              <a:rPr lang="en-US" smtClean="0"/>
              <a:pPr>
                <a:spcAft>
                  <a:spcPts val="600"/>
                </a:spcAft>
              </a:pPr>
              <a:t>5</a:t>
            </a:fld>
            <a:r>
              <a:rPr lang="en-US" dirty="0"/>
              <a:t> -</a:t>
            </a:r>
          </a:p>
        </p:txBody>
      </p:sp>
      <p:pic>
        <p:nvPicPr>
          <p:cNvPr id="13" name="Picture 12" descr="A picture containing text, fruit, screenshot&#10;&#10;Description automatically generated">
            <a:extLst>
              <a:ext uri="{FF2B5EF4-FFF2-40B4-BE49-F238E27FC236}">
                <a16:creationId xmlns:a16="http://schemas.microsoft.com/office/drawing/2014/main" id="{F29536EF-7B54-FE7F-D20F-50DD6EF0E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40370"/>
            <a:ext cx="2509837" cy="2971800"/>
          </a:xfrm>
          <a:prstGeom prst="rect">
            <a:avLst/>
          </a:prstGeom>
        </p:spPr>
      </p:pic>
      <p:pic>
        <p:nvPicPr>
          <p:cNvPr id="15" name="Picture 14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6316A9F8-DC64-9780-EA35-9F8997F416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12" y="1240370"/>
            <a:ext cx="2509837" cy="2971800"/>
          </a:xfrm>
          <a:prstGeom prst="rect">
            <a:avLst/>
          </a:prstGeom>
        </p:spPr>
      </p:pic>
      <p:pic>
        <p:nvPicPr>
          <p:cNvPr id="16" name="Picture 15" descr="Macintosh HD:Users:qiuhuang1:Downloads:transaction_27.png">
            <a:extLst>
              <a:ext uri="{FF2B5EF4-FFF2-40B4-BE49-F238E27FC236}">
                <a16:creationId xmlns:a16="http://schemas.microsoft.com/office/drawing/2014/main" id="{2544C97A-70A8-D734-3311-6670D975DDE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20" y="4267200"/>
            <a:ext cx="2035174" cy="216564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17" name="Picture 16" descr="Macintosh HD:Users:qiuhuang1:Downloads:transaction_12.png">
            <a:extLst>
              <a:ext uri="{FF2B5EF4-FFF2-40B4-BE49-F238E27FC236}">
                <a16:creationId xmlns:a16="http://schemas.microsoft.com/office/drawing/2014/main" id="{D1EE1BBF-463B-C1E4-3273-B4D28FD4F03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67200"/>
            <a:ext cx="2035174" cy="216564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18" name="Picture 17" descr="Macintosh HD:Users:qiuhuang1:Downloads:transaction_20.png">
            <a:extLst>
              <a:ext uri="{FF2B5EF4-FFF2-40B4-BE49-F238E27FC236}">
                <a16:creationId xmlns:a16="http://schemas.microsoft.com/office/drawing/2014/main" id="{E986F6CD-3801-7B4E-B183-C6481DE1C79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67200"/>
            <a:ext cx="2035174" cy="216564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4099630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428" y="381000"/>
            <a:ext cx="852714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141414"/>
                </a:solidFill>
              </a:rPr>
              <a:t>Food &amp; Beverage M&amp;A </a:t>
            </a:r>
            <a:r>
              <a:rPr lang="en-US" sz="3200" b="1" dirty="0">
                <a:solidFill>
                  <a:srgbClr val="141414"/>
                </a:solidFill>
              </a:rPr>
              <a:t>Deal </a:t>
            </a:r>
            <a:r>
              <a:rPr sz="3200" b="1" dirty="0">
                <a:solidFill>
                  <a:srgbClr val="141414"/>
                </a:solidFill>
              </a:rPr>
              <a:t>Count</a:t>
            </a:r>
            <a:r>
              <a:rPr lang="en-US" sz="3200" b="1" dirty="0">
                <a:solidFill>
                  <a:srgbClr val="141414"/>
                </a:solidFill>
              </a:rPr>
              <a:t> by Buyer Type</a:t>
            </a:r>
            <a:endParaRPr sz="3200" b="1" dirty="0">
              <a:solidFill>
                <a:srgbClr val="14141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3022" y="6532816"/>
            <a:ext cx="4633000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000" dirty="0"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Peakstone</a:t>
            </a:r>
            <a:r>
              <a:rPr sz="1000" dirty="0">
                <a:latin typeface="Calibri" panose="020F0502020204030204" pitchFamily="34" charset="0"/>
                <a:cs typeface="Calibri" panose="020F0502020204030204" pitchFamily="34" charset="0"/>
              </a:rPr>
              <a:t> Food &amp; Beverage Industry M&amp;A and Valuation Insights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sz="1000" dirty="0">
                <a:latin typeface="Calibri" panose="020F0502020204030204" pitchFamily="34" charset="0"/>
                <a:cs typeface="Calibri" panose="020F0502020204030204" pitchFamily="34" charset="0"/>
              </a:rPr>
              <a:t>Capital IQ. </a:t>
            </a:r>
          </a:p>
        </p:txBody>
      </p:sp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CF758E15-F59B-3563-B8E4-0A9F5F4FB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r>
              <a:rPr lang="en-US" dirty="0"/>
              <a:t>- </a:t>
            </a:r>
            <a:fld id="{E9C35123-D5BA-49EF-8209-D148F43B7EDC}" type="slidenum">
              <a:rPr lang="en-US" smtClean="0"/>
              <a:pPr/>
              <a:t>6</a:t>
            </a:fld>
            <a:r>
              <a:rPr lang="en-US" dirty="0"/>
              <a:t> -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6F93BA9-2E3F-5795-DF2F-5E765FC38D57}"/>
              </a:ext>
            </a:extLst>
          </p:cNvPr>
          <p:cNvGraphicFramePr>
            <a:graphicFrameLocks/>
          </p:cNvGraphicFramePr>
          <p:nvPr/>
        </p:nvGraphicFramePr>
        <p:xfrm>
          <a:off x="339271" y="3092450"/>
          <a:ext cx="8728529" cy="323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D101F25-CC24-1183-9704-ACF277F9ACF4}"/>
              </a:ext>
            </a:extLst>
          </p:cNvPr>
          <p:cNvSpPr txBox="1"/>
          <p:nvPr/>
        </p:nvSpPr>
        <p:spPr>
          <a:xfrm>
            <a:off x="308428" y="1295400"/>
            <a:ext cx="8527142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food and beverage sector continues to demonstrate resilience due to consistent consumer demand and strong strategic buyer interest.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Food and beverage M&amp;A activity remained steady in 2025 with approximately </a:t>
            </a:r>
            <a:r>
              <a:rPr lang="en-US" b="1" dirty="0"/>
              <a:t>296 announced transactions, down 23% from 2024 while 2025 activity was the lowest since 2013</a:t>
            </a:r>
            <a:r>
              <a:rPr lang="en-US" dirty="0"/>
              <a:t> due largely to tariffs, geopolitical conflicts and macroeconomic uncertainty. </a:t>
            </a:r>
          </a:p>
          <a:p>
            <a:endParaRPr lang="en-US" sz="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90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0679C90-6F61-2CD8-CE00-F576661D1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834"/>
            <a:ext cx="8229600" cy="1066800"/>
          </a:xfrm>
        </p:spPr>
        <p:txBody>
          <a:bodyPr/>
          <a:lstStyle/>
          <a:p>
            <a:r>
              <a:rPr lang="en-US" dirty="0"/>
              <a:t>Trends in Food &amp; Beverage M&amp;A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7600C-21C5-DBC4-6F09-E74D270DC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- </a:t>
            </a:r>
            <a:fld id="{E9C35123-D5BA-49EF-8209-D148F43B7EDC}" type="slidenum">
              <a:rPr lang="en-US" smtClean="0"/>
              <a:pPr>
                <a:spcAft>
                  <a:spcPts val="600"/>
                </a:spcAft>
              </a:pPr>
              <a:t>7</a:t>
            </a:fld>
            <a:r>
              <a:rPr lang="en-US" dirty="0"/>
              <a:t> -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E7288F0-4717-D557-3CAA-A34532773D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1117389"/>
              </p:ext>
            </p:extLst>
          </p:nvPr>
        </p:nvGraphicFramePr>
        <p:xfrm>
          <a:off x="479423" y="3423739"/>
          <a:ext cx="4062791" cy="2710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9DF8A40-8113-A3F0-BB1B-53087667DD13}"/>
              </a:ext>
            </a:extLst>
          </p:cNvPr>
          <p:cNvSpPr txBox="1"/>
          <p:nvPr/>
        </p:nvSpPr>
        <p:spPr>
          <a:xfrm>
            <a:off x="2347769" y="3130355"/>
            <a:ext cx="3660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BY </a:t>
            </a:r>
            <a:r>
              <a:rPr lang="en-US" sz="1800" b="1" dirty="0"/>
              <a:t>NUMBER OF ANNOUNCED DEALS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C96169B-5DC3-09C7-0929-3B6C0765C0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6319374"/>
              </p:ext>
            </p:extLst>
          </p:nvPr>
        </p:nvGraphicFramePr>
        <p:xfrm>
          <a:off x="3991046" y="3298294"/>
          <a:ext cx="4848154" cy="2835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0C7AB4C-BBFE-C922-8CFB-78681BE9C133}"/>
              </a:ext>
            </a:extLst>
          </p:cNvPr>
          <p:cNvSpPr txBox="1"/>
          <p:nvPr/>
        </p:nvSpPr>
        <p:spPr>
          <a:xfrm>
            <a:off x="2487976" y="6308079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Sources:  Kroll Food &amp; Beverage M&amp;A Update Feb 2026; </a:t>
            </a:r>
            <a:r>
              <a:rPr lang="en-US" sz="1200" dirty="0" err="1"/>
              <a:t>Peakstone</a:t>
            </a:r>
            <a:r>
              <a:rPr lang="en-US" sz="1200" dirty="0"/>
              <a:t> Food &amp; Beverage Report Jan 2026.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A0E15B-3273-6258-7B59-A41708CBE252}"/>
              </a:ext>
            </a:extLst>
          </p:cNvPr>
          <p:cNvSpPr txBox="1"/>
          <p:nvPr/>
        </p:nvSpPr>
        <p:spPr>
          <a:xfrm>
            <a:off x="457200" y="144780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Strategic acquirers continue to dominate transaction activity vs. financial buyers, with strategics accounting for approximately </a:t>
            </a:r>
            <a:r>
              <a:rPr lang="en-US" b="1" dirty="0"/>
              <a:t>88% of deals in 2025</a:t>
            </a:r>
            <a:r>
              <a:rPr lang="en-US" dirty="0"/>
              <a:t>, as large food companies pursue acquisitions to </a:t>
            </a:r>
            <a:r>
              <a:rPr lang="en-US" b="1" dirty="0"/>
              <a:t>expand product portfolio, gain exposure to faster-growing categories and strengthen their supply chains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338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545" y="381000"/>
            <a:ext cx="757130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141414"/>
                </a:solidFill>
              </a:rPr>
              <a:t>Food &amp; Beverage </a:t>
            </a:r>
            <a:r>
              <a:rPr lang="en-US" sz="3200" b="1" dirty="0">
                <a:solidFill>
                  <a:srgbClr val="141414"/>
                </a:solidFill>
              </a:rPr>
              <a:t>Median Transaction Value</a:t>
            </a:r>
            <a:endParaRPr sz="3200" b="1" dirty="0">
              <a:solidFill>
                <a:srgbClr val="141414"/>
              </a:solidFill>
            </a:endParaRPr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496256BB-5DC2-6D0F-BE0B-E17301A7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r>
              <a:rPr lang="en-US" dirty="0"/>
              <a:t>- </a:t>
            </a:r>
            <a:fld id="{E9C35123-D5BA-49EF-8209-D148F43B7EDC}" type="slidenum">
              <a:rPr lang="en-US" smtClean="0"/>
              <a:pPr/>
              <a:t>8</a:t>
            </a:fld>
            <a:r>
              <a:rPr lang="en-US" dirty="0"/>
              <a:t> 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A3A4F7-4C28-4E2F-D000-805E512F1386}"/>
              </a:ext>
            </a:extLst>
          </p:cNvPr>
          <p:cNvSpPr txBox="1"/>
          <p:nvPr/>
        </p:nvSpPr>
        <p:spPr>
          <a:xfrm>
            <a:off x="2993022" y="6532816"/>
            <a:ext cx="4633000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000" dirty="0"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Peakstone</a:t>
            </a:r>
            <a:r>
              <a:rPr sz="1000" dirty="0">
                <a:latin typeface="Calibri" panose="020F0502020204030204" pitchFamily="34" charset="0"/>
                <a:cs typeface="Calibri" panose="020F0502020204030204" pitchFamily="34" charset="0"/>
              </a:rPr>
              <a:t> Food &amp; Beverage Industry M&amp;A and Valuation Insights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sz="1000" dirty="0">
                <a:latin typeface="Calibri" panose="020F0502020204030204" pitchFamily="34" charset="0"/>
                <a:cs typeface="Calibri" panose="020F0502020204030204" pitchFamily="34" charset="0"/>
              </a:rPr>
              <a:t>Capital IQ.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02F7583-030D-EC13-8C72-06F6D2221E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3217798"/>
              </p:ext>
            </p:extLst>
          </p:nvPr>
        </p:nvGraphicFramePr>
        <p:xfrm>
          <a:off x="314020" y="2590800"/>
          <a:ext cx="8709025" cy="3484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55FCD52-1789-AC13-EE71-E1821AED8A1A}"/>
              </a:ext>
            </a:extLst>
          </p:cNvPr>
          <p:cNvSpPr txBox="1"/>
          <p:nvPr/>
        </p:nvSpPr>
        <p:spPr>
          <a:xfrm>
            <a:off x="233264" y="1246604"/>
            <a:ext cx="88705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While deal volume dropped in 2025, large deals dominated as noted by the </a:t>
            </a:r>
            <a:r>
              <a:rPr lang="en-US" b="1" dirty="0"/>
              <a:t>average deal size jumping by 3x to $95 million, a 25-year high.</a:t>
            </a:r>
            <a:r>
              <a:rPr lang="en-US" dirty="0"/>
              <a:t>  Demand for high-quality assets remained high in 2025 as was the case in M&amp;A in general.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3979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0679C90-6F61-2CD8-CE00-F576661D1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4800" y="259152"/>
            <a:ext cx="9601200" cy="1066800"/>
          </a:xfrm>
        </p:spPr>
        <p:txBody>
          <a:bodyPr>
            <a:normAutofit/>
          </a:bodyPr>
          <a:lstStyle/>
          <a:p>
            <a:r>
              <a:rPr lang="en-US" sz="2900" dirty="0"/>
              <a:t>Trends in Food &amp; Beverage M&amp;A: Deals by Subsector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7600C-21C5-DBC4-6F09-E74D270DC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- </a:t>
            </a:r>
            <a:fld id="{E9C35123-D5BA-49EF-8209-D148F43B7EDC}" type="slidenum">
              <a:rPr lang="en-US" smtClean="0"/>
              <a:pPr>
                <a:spcAft>
                  <a:spcPts val="600"/>
                </a:spcAft>
              </a:pPr>
              <a:t>9</a:t>
            </a:fld>
            <a:r>
              <a:rPr lang="en-US" dirty="0"/>
              <a:t> 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913384-4036-A877-0010-BF5890AE01C3}"/>
              </a:ext>
            </a:extLst>
          </p:cNvPr>
          <p:cNvSpPr txBox="1"/>
          <p:nvPr/>
        </p:nvSpPr>
        <p:spPr>
          <a:xfrm>
            <a:off x="2667000" y="6492097"/>
            <a:ext cx="464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Kroll Food &amp; Beverage M&amp;A Update, Winter 2026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A6C0CF-924E-665C-4501-A46A8B360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8686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84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B Colors 2024">
    <a:dk1>
      <a:srgbClr val="000000"/>
    </a:dk1>
    <a:lt1>
      <a:srgbClr val="FFFFFF"/>
    </a:lt1>
    <a:dk2>
      <a:srgbClr val="44546A"/>
    </a:dk2>
    <a:lt2>
      <a:srgbClr val="E7E6E6"/>
    </a:lt2>
    <a:accent1>
      <a:srgbClr val="1C5080"/>
    </a:accent1>
    <a:accent2>
      <a:srgbClr val="6185A6"/>
    </a:accent2>
    <a:accent3>
      <a:srgbClr val="40C2C9"/>
    </a:accent3>
    <a:accent4>
      <a:srgbClr val="C3EDEB"/>
    </a:accent4>
    <a:accent5>
      <a:srgbClr val="F5C914"/>
    </a:accent5>
    <a:accent6>
      <a:srgbClr val="FAF56B"/>
    </a:accent6>
    <a:hlink>
      <a:srgbClr val="0563C1"/>
    </a:hlink>
    <a:folHlink>
      <a:srgbClr val="954F72"/>
    </a:folHlink>
  </a:clrScheme>
  <a:fontScheme name="Custom 1">
    <a:majorFont>
      <a:latin typeface="Calibri Light"/>
      <a:ea typeface=""/>
      <a:cs typeface=""/>
    </a:majorFont>
    <a:minorFont>
      <a:latin typeface="Calibri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B Rebrand Default">
    <a:dk1>
      <a:srgbClr val="000000"/>
    </a:dk1>
    <a:lt1>
      <a:srgbClr val="FFFFFF"/>
    </a:lt1>
    <a:dk2>
      <a:srgbClr val="44546A"/>
    </a:dk2>
    <a:lt2>
      <a:srgbClr val="E7E6E6"/>
    </a:lt2>
    <a:accent1>
      <a:srgbClr val="1C5080"/>
    </a:accent1>
    <a:accent2>
      <a:srgbClr val="6185A6"/>
    </a:accent2>
    <a:accent3>
      <a:srgbClr val="40C2C9"/>
    </a:accent3>
    <a:accent4>
      <a:srgbClr val="C3EDEB"/>
    </a:accent4>
    <a:accent5>
      <a:srgbClr val="F5C914"/>
    </a:accent5>
    <a:accent6>
      <a:srgbClr val="FAF56B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46690</TotalTime>
  <Words>1051</Words>
  <Application>Microsoft Office PowerPoint</Application>
  <PresentationFormat>On-screen Show (4:3)</PresentationFormat>
  <Paragraphs>146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Wingdings</vt:lpstr>
      <vt:lpstr>Office Theme</vt:lpstr>
      <vt:lpstr>PowerPoint Presentation</vt:lpstr>
      <vt:lpstr>Introduction to Calabasas Capital</vt:lpstr>
      <vt:lpstr>Industry Focus and Expertise</vt:lpstr>
      <vt:lpstr>Senior Team</vt:lpstr>
      <vt:lpstr>Calabasas Capital Knows the Food Industry</vt:lpstr>
      <vt:lpstr>PowerPoint Presentation</vt:lpstr>
      <vt:lpstr>Trends in Food &amp; Beverage M&amp;A</vt:lpstr>
      <vt:lpstr>PowerPoint Presentation</vt:lpstr>
      <vt:lpstr>Trends in Food &amp; Beverage M&amp;A: Deals by Subsector</vt:lpstr>
      <vt:lpstr>PowerPoint Presentation</vt:lpstr>
      <vt:lpstr>PowerPoint Presentation</vt:lpstr>
      <vt:lpstr>PowerPoint Presentation</vt:lpstr>
      <vt:lpstr>PowerPoint Presentation</vt:lpstr>
      <vt:lpstr>Food &amp; Beverage M&amp;A Outlook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Williamson (Merex)</dc:creator>
  <cp:lastModifiedBy>David Bonrouhi</cp:lastModifiedBy>
  <cp:revision>204</cp:revision>
  <cp:lastPrinted>2020-02-25T00:11:41Z</cp:lastPrinted>
  <dcterms:created xsi:type="dcterms:W3CDTF">2019-03-12T04:31:34Z</dcterms:created>
  <dcterms:modified xsi:type="dcterms:W3CDTF">2026-06-09T23:30:18Z</dcterms:modified>
</cp:coreProperties>
</file>