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98" r:id="rId2"/>
    <p:sldId id="292" r:id="rId3"/>
    <p:sldId id="277" r:id="rId4"/>
    <p:sldId id="278" r:id="rId5"/>
    <p:sldId id="612" r:id="rId6"/>
    <p:sldId id="597" r:id="rId7"/>
    <p:sldId id="598" r:id="rId8"/>
    <p:sldId id="599" r:id="rId9"/>
    <p:sldId id="614" r:id="rId10"/>
    <p:sldId id="615" r:id="rId11"/>
    <p:sldId id="616" r:id="rId12"/>
    <p:sldId id="617" r:id="rId13"/>
    <p:sldId id="305"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3323"/>
    <a:srgbClr val="00331E"/>
    <a:srgbClr val="003319"/>
    <a:srgbClr val="00330F"/>
    <a:srgbClr val="003300"/>
    <a:srgbClr val="0000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0" autoAdjust="0"/>
    <p:restoredTop sz="94704"/>
  </p:normalViewPr>
  <p:slideViewPr>
    <p:cSldViewPr>
      <p:cViewPr varScale="1">
        <p:scale>
          <a:sx n="58" d="100"/>
          <a:sy n="58" d="100"/>
        </p:scale>
        <p:origin x="1188" y="2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gnyteDrive\fbrook\Shared\Fallbrook%20Capital\Calabasas%20Capital\Research\Food\JM_Food_Beverage_Data_Charts%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gnyteDrive\fbrook\Shared\Fallbrook%20Capital\Calabasas%20Capital\Research\Food\JM_Food_Beverage_Data_Charts%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gnyteDrive\fbrook\Shared\Fallbrook%20Capital\Calabasas%20Capital\Research\Food\JM_Food_Beverage_Data_Charts%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gnyteDrive\fbrook\Shared\Fallbrook%20Capital\Calabasas%20Capital\Research\Food\JM_Food_Beverage_Data_Charts%20(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dirty="0"/>
              <a:t>Strategic vs. </a:t>
            </a:r>
          </a:p>
          <a:p>
            <a:pPr>
              <a:defRPr sz="1600"/>
            </a:pPr>
            <a:r>
              <a:rPr lang="en-US" sz="1600" dirty="0"/>
              <a:t>Financial Buyer</a:t>
            </a:r>
          </a:p>
        </c:rich>
      </c:tx>
      <c:layout>
        <c:manualLayout>
          <c:xMode val="edge"/>
          <c:yMode val="edge"/>
          <c:x val="0.30035798803838043"/>
          <c:y val="0.50490543364681306"/>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116845110001411"/>
          <c:y val="0.27957234125248986"/>
          <c:w val="0.5699461364575964"/>
          <c:h val="0.63780900389995276"/>
        </c:manualLayout>
      </c:layout>
      <c:doughnutChart>
        <c:varyColors val="1"/>
        <c:ser>
          <c:idx val="0"/>
          <c:order val="0"/>
          <c:tx>
            <c:strRef>
              <c:f>Sheet1!$B$1</c:f>
              <c:strCache>
                <c:ptCount val="1"/>
                <c:pt idx="0">
                  <c:v>Strategic vs. Financial Buyer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4F-41FB-95AB-66B4CD6AFCB4}"/>
              </c:ext>
            </c:extLst>
          </c:dPt>
          <c:dPt>
            <c:idx val="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104F-41FB-95AB-66B4CD6AFC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4F-41FB-95AB-66B4CD6AFC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4F-41FB-95AB-66B4CD6AFCB4}"/>
              </c:ext>
            </c:extLst>
          </c:dPt>
          <c:dLbls>
            <c:dLbl>
              <c:idx val="0"/>
              <c:layout>
                <c:manualLayout>
                  <c:x val="0.19689670425952857"/>
                  <c:y val="3.4210770672480115E-2"/>
                </c:manualLayout>
              </c:layout>
              <c:tx>
                <c:rich>
                  <a:bodyPr/>
                  <a:lstStyle/>
                  <a:p>
                    <a:r>
                      <a:rPr lang="en-US" dirty="0"/>
                      <a:t>Strategic</a:t>
                    </a:r>
                  </a:p>
                  <a:p>
                    <a:fld id="{F591FFA9-0490-3649-9325-AF73F1ACEB7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3746826368768478"/>
                      <c:h val="0.23050009840152194"/>
                    </c:manualLayout>
                  </c15:layout>
                  <c15:dlblFieldTable/>
                  <c15:showDataLabelsRange val="0"/>
                </c:ext>
                <c:ext xmlns:c16="http://schemas.microsoft.com/office/drawing/2014/chart" uri="{C3380CC4-5D6E-409C-BE32-E72D297353CC}">
                  <c16:uniqueId val="{00000001-104F-41FB-95AB-66B4CD6AFCB4}"/>
                </c:ext>
              </c:extLst>
            </c:dLbl>
            <c:dLbl>
              <c:idx val="1"/>
              <c:layout>
                <c:manualLayout>
                  <c:x val="-6.6836495941307902E-2"/>
                  <c:y val="-8.0495930994070874E-2"/>
                </c:manualLayout>
              </c:layout>
              <c:tx>
                <c:rich>
                  <a:bodyPr/>
                  <a:lstStyle/>
                  <a:p>
                    <a:r>
                      <a:rPr lang="en-US" dirty="0"/>
                      <a:t>Financial</a:t>
                    </a:r>
                  </a:p>
                  <a:p>
                    <a:fld id="{A3F25FDE-81C8-6C4E-B18B-4F10BFE73CC9}"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4211083280350582"/>
                      <c:h val="0.24257448805063259"/>
                    </c:manualLayout>
                  </c15:layout>
                  <c15:dlblFieldTable/>
                  <c15:showDataLabelsRange val="0"/>
                </c:ext>
                <c:ext xmlns:c16="http://schemas.microsoft.com/office/drawing/2014/chart" uri="{C3380CC4-5D6E-409C-BE32-E72D297353CC}">
                  <c16:uniqueId val="{00000003-104F-41FB-95AB-66B4CD6AFCB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2"/>
                <c:pt idx="0">
                  <c:v>Strategic</c:v>
                </c:pt>
                <c:pt idx="1">
                  <c:v>Financial</c:v>
                </c:pt>
              </c:strCache>
            </c:strRef>
          </c:cat>
          <c:val>
            <c:numRef>
              <c:f>Sheet1!$B$2:$B$5</c:f>
              <c:numCache>
                <c:formatCode>0%</c:formatCode>
                <c:ptCount val="4"/>
                <c:pt idx="0">
                  <c:v>0.88</c:v>
                </c:pt>
                <c:pt idx="1">
                  <c:v>0.12</c:v>
                </c:pt>
              </c:numCache>
            </c:numRef>
          </c:val>
          <c:extLst>
            <c:ext xmlns:c16="http://schemas.microsoft.com/office/drawing/2014/chart" uri="{C3380CC4-5D6E-409C-BE32-E72D297353CC}">
              <c16:uniqueId val="{00000008-104F-41FB-95AB-66B4CD6AFCB4}"/>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dirty="0"/>
              <a:t>Public vs. </a:t>
            </a:r>
          </a:p>
          <a:p>
            <a:pPr>
              <a:defRPr sz="1600"/>
            </a:pPr>
            <a:r>
              <a:rPr lang="en-US" sz="1600" dirty="0"/>
              <a:t>Private Buyer</a:t>
            </a:r>
          </a:p>
        </c:rich>
      </c:tx>
      <c:layout>
        <c:manualLayout>
          <c:xMode val="edge"/>
          <c:yMode val="edge"/>
          <c:x val="0.37765501353333752"/>
          <c:y val="0.49102517906383231"/>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Public vs. Private Buyer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34-41D5-8B1B-49E8ACE274A1}"/>
              </c:ext>
            </c:extLst>
          </c:dPt>
          <c:dPt>
            <c:idx val="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3534-41D5-8B1B-49E8ACE274A1}"/>
              </c:ext>
            </c:extLst>
          </c:dPt>
          <c:dLbls>
            <c:dLbl>
              <c:idx val="0"/>
              <c:layout>
                <c:manualLayout>
                  <c:x val="0.11753428101131566"/>
                  <c:y val="2.8173575847924657E-2"/>
                </c:manualLayout>
              </c:layout>
              <c:tx>
                <c:rich>
                  <a:bodyPr/>
                  <a:lstStyle/>
                  <a:p>
                    <a:r>
                      <a:rPr lang="en-US" dirty="0"/>
                      <a:t>Private</a:t>
                    </a:r>
                  </a:p>
                  <a:p>
                    <a:fld id="{0B91989D-ECA3-AA4C-A864-91B47EFDAD88}"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34-41D5-8B1B-49E8ACE274A1}"/>
                </c:ext>
              </c:extLst>
            </c:dLbl>
            <c:dLbl>
              <c:idx val="1"/>
              <c:layout>
                <c:manualLayout>
                  <c:x val="-8.4734016543041524E-2"/>
                  <c:y val="-8.0495930994070874E-2"/>
                </c:manualLayout>
              </c:layout>
              <c:tx>
                <c:rich>
                  <a:bodyPr/>
                  <a:lstStyle/>
                  <a:p>
                    <a:r>
                      <a:rPr lang="en-US" dirty="0"/>
                      <a:t>Public</a:t>
                    </a:r>
                  </a:p>
                  <a:p>
                    <a:fld id="{7C700793-2421-B341-991B-9E5D53548B4D}"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534-41D5-8B1B-49E8ACE274A1}"/>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Private</c:v>
                </c:pt>
                <c:pt idx="1">
                  <c:v>Public</c:v>
                </c:pt>
              </c:strCache>
            </c:strRef>
          </c:cat>
          <c:val>
            <c:numRef>
              <c:f>Sheet1!$B$2:$B$3</c:f>
              <c:numCache>
                <c:formatCode>0%</c:formatCode>
                <c:ptCount val="2"/>
                <c:pt idx="0">
                  <c:v>0.84</c:v>
                </c:pt>
                <c:pt idx="1">
                  <c:v>0.16000000000000003</c:v>
                </c:pt>
              </c:numCache>
            </c:numRef>
          </c:val>
          <c:extLst>
            <c:ext xmlns:c16="http://schemas.microsoft.com/office/drawing/2014/chart" uri="{C3380CC4-5D6E-409C-BE32-E72D297353CC}">
              <c16:uniqueId val="{00000004-3534-41D5-8B1B-49E8ACE274A1}"/>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51160912578233E-2"/>
          <c:y val="4.2635658914728682E-2"/>
          <c:w val="0.92760231894090162"/>
          <c:h val="0.86793261307452862"/>
        </c:manualLayout>
      </c:layout>
      <c:barChart>
        <c:barDir val="col"/>
        <c:grouping val="stacked"/>
        <c:varyColors val="0"/>
        <c:ser>
          <c:idx val="0"/>
          <c:order val="0"/>
          <c:tx>
            <c:strRef>
              <c:f>'Deal Count'!$B$1</c:f>
              <c:strCache>
                <c:ptCount val="1"/>
                <c:pt idx="0">
                  <c:v>Strategic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'Deal Count'!$A$2:$A$27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'Deal Count'!$B$2:$B$27</c:f>
              <c:numCache>
                <c:formatCode>General</c:formatCode>
                <c:ptCount val="26"/>
                <c:pt idx="0">
                  <c:v>189</c:v>
                </c:pt>
                <c:pt idx="1">
                  <c:v>170</c:v>
                </c:pt>
                <c:pt idx="2">
                  <c:v>139</c:v>
                </c:pt>
                <c:pt idx="3">
                  <c:v>166</c:v>
                </c:pt>
                <c:pt idx="4">
                  <c:v>191</c:v>
                </c:pt>
                <c:pt idx="5">
                  <c:v>180</c:v>
                </c:pt>
                <c:pt idx="6">
                  <c:v>242</c:v>
                </c:pt>
                <c:pt idx="7">
                  <c:v>235</c:v>
                </c:pt>
                <c:pt idx="8">
                  <c:v>219</c:v>
                </c:pt>
                <c:pt idx="9">
                  <c:v>176</c:v>
                </c:pt>
                <c:pt idx="10">
                  <c:v>229</c:v>
                </c:pt>
                <c:pt idx="11">
                  <c:v>249</c:v>
                </c:pt>
                <c:pt idx="12">
                  <c:v>288</c:v>
                </c:pt>
                <c:pt idx="13">
                  <c:v>277</c:v>
                </c:pt>
                <c:pt idx="14">
                  <c:v>292</c:v>
                </c:pt>
                <c:pt idx="15">
                  <c:v>310</c:v>
                </c:pt>
                <c:pt idx="16">
                  <c:v>323</c:v>
                </c:pt>
                <c:pt idx="17">
                  <c:v>347</c:v>
                </c:pt>
                <c:pt idx="18">
                  <c:v>304</c:v>
                </c:pt>
                <c:pt idx="19">
                  <c:v>323</c:v>
                </c:pt>
                <c:pt idx="20">
                  <c:v>320</c:v>
                </c:pt>
                <c:pt idx="21">
                  <c:v>345</c:v>
                </c:pt>
                <c:pt idx="22">
                  <c:v>346</c:v>
                </c:pt>
                <c:pt idx="23">
                  <c:v>295</c:v>
                </c:pt>
                <c:pt idx="24">
                  <c:v>350</c:v>
                </c:pt>
                <c:pt idx="25">
                  <c:v>263</c:v>
                </c:pt>
              </c:numCache>
            </c:numRef>
          </c:val>
          <c:extLst>
            <c:ext xmlns:c16="http://schemas.microsoft.com/office/drawing/2014/chart" uri="{C3380CC4-5D6E-409C-BE32-E72D297353CC}">
              <c16:uniqueId val="{00000000-7D32-464E-AF54-0127E88625D2}"/>
            </c:ext>
          </c:extLst>
        </c:ser>
        <c:ser>
          <c:idx val="1"/>
          <c:order val="1"/>
          <c:tx>
            <c:strRef>
              <c:f>'Deal Count'!$C$1</c:f>
              <c:strCache>
                <c:ptCount val="1"/>
                <c:pt idx="0">
                  <c:v>Financial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'Deal Count'!$A$2:$A$27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'Deal Count'!$C$2:$C$27</c:f>
              <c:numCache>
                <c:formatCode>General</c:formatCode>
                <c:ptCount val="26"/>
                <c:pt idx="0">
                  <c:v>11</c:v>
                </c:pt>
                <c:pt idx="1">
                  <c:v>12</c:v>
                </c:pt>
                <c:pt idx="2">
                  <c:v>30</c:v>
                </c:pt>
                <c:pt idx="3">
                  <c:v>25</c:v>
                </c:pt>
                <c:pt idx="4">
                  <c:v>25</c:v>
                </c:pt>
                <c:pt idx="5">
                  <c:v>36</c:v>
                </c:pt>
                <c:pt idx="6">
                  <c:v>31</c:v>
                </c:pt>
                <c:pt idx="7">
                  <c:v>44</c:v>
                </c:pt>
                <c:pt idx="8">
                  <c:v>29</c:v>
                </c:pt>
                <c:pt idx="9">
                  <c:v>17</c:v>
                </c:pt>
                <c:pt idx="10">
                  <c:v>23</c:v>
                </c:pt>
                <c:pt idx="11">
                  <c:v>42</c:v>
                </c:pt>
                <c:pt idx="12">
                  <c:v>33</c:v>
                </c:pt>
                <c:pt idx="13">
                  <c:v>35</c:v>
                </c:pt>
                <c:pt idx="14">
                  <c:v>30</c:v>
                </c:pt>
                <c:pt idx="15">
                  <c:v>54</c:v>
                </c:pt>
                <c:pt idx="16">
                  <c:v>39</c:v>
                </c:pt>
                <c:pt idx="17">
                  <c:v>58</c:v>
                </c:pt>
                <c:pt idx="18">
                  <c:v>43</c:v>
                </c:pt>
                <c:pt idx="19">
                  <c:v>55</c:v>
                </c:pt>
                <c:pt idx="20">
                  <c:v>33</c:v>
                </c:pt>
                <c:pt idx="21">
                  <c:v>69</c:v>
                </c:pt>
                <c:pt idx="22">
                  <c:v>42</c:v>
                </c:pt>
                <c:pt idx="23">
                  <c:v>29</c:v>
                </c:pt>
                <c:pt idx="24">
                  <c:v>35</c:v>
                </c:pt>
                <c:pt idx="25">
                  <c:v>33</c:v>
                </c:pt>
              </c:numCache>
            </c:numRef>
          </c:val>
          <c:extLst>
            <c:ext xmlns:c16="http://schemas.microsoft.com/office/drawing/2014/chart" uri="{C3380CC4-5D6E-409C-BE32-E72D297353CC}">
              <c16:uniqueId val="{00000001-7D32-464E-AF54-0127E88625D2}"/>
            </c:ext>
          </c:extLst>
        </c:ser>
        <c:dLbls>
          <c:showLegendKey val="0"/>
          <c:showVal val="0"/>
          <c:showCatName val="0"/>
          <c:showSerName val="0"/>
          <c:showPercent val="0"/>
          <c:showBubbleSize val="0"/>
        </c:dLbls>
        <c:gapWidth val="150"/>
        <c:overlap val="100"/>
        <c:axId val="2081184287"/>
        <c:axId val="2081184767"/>
      </c:barChart>
      <c:catAx>
        <c:axId val="208118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81184767"/>
        <c:crosses val="autoZero"/>
        <c:auto val="1"/>
        <c:lblAlgn val="ctr"/>
        <c:lblOffset val="100"/>
        <c:noMultiLvlLbl val="0"/>
      </c:catAx>
      <c:valAx>
        <c:axId val="20811847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81184287"/>
        <c:crosses val="autoZero"/>
        <c:crossBetween val="between"/>
      </c:valAx>
      <c:spPr>
        <a:noFill/>
        <a:ln>
          <a:noFill/>
        </a:ln>
        <a:effectLst/>
      </c:spPr>
    </c:plotArea>
    <c:legend>
      <c:legendPos val="b"/>
      <c:layout>
        <c:manualLayout>
          <c:xMode val="edge"/>
          <c:yMode val="edge"/>
          <c:x val="6.1437656831357629E-2"/>
          <c:y val="3.5367759262650275E-2"/>
          <c:w val="0.39112305895683747"/>
          <c:h val="7.375225871453135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sz="1400" b="1">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6135589230711"/>
          <c:y val="2.1423404006997566E-2"/>
          <c:w val="0.8778978129009849"/>
          <c:h val="0.86230189665175083"/>
        </c:manualLayout>
      </c:layout>
      <c:barChart>
        <c:barDir val="col"/>
        <c:grouping val="clustered"/>
        <c:varyColors val="0"/>
        <c:ser>
          <c:idx val="0"/>
          <c:order val="0"/>
          <c:tx>
            <c:strRef>
              <c:f>'Median Transaction Value'!$B$1</c:f>
              <c:strCache>
                <c:ptCount val="1"/>
                <c:pt idx="0">
                  <c:v>Median Value ($MM)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'Median Transaction Value'!$A$2:$A$27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'Median Transaction Value'!$B$2:$B$27</c:f>
              <c:numCache>
                <c:formatCode>"$"#,##0_);\("$"#,##0\)</c:formatCode>
                <c:ptCount val="26"/>
                <c:pt idx="0">
                  <c:v>85</c:v>
                </c:pt>
                <c:pt idx="1">
                  <c:v>69</c:v>
                </c:pt>
                <c:pt idx="2">
                  <c:v>46</c:v>
                </c:pt>
                <c:pt idx="3">
                  <c:v>46</c:v>
                </c:pt>
                <c:pt idx="4">
                  <c:v>26</c:v>
                </c:pt>
                <c:pt idx="5">
                  <c:v>25</c:v>
                </c:pt>
                <c:pt idx="6">
                  <c:v>35</c:v>
                </c:pt>
                <c:pt idx="7">
                  <c:v>24</c:v>
                </c:pt>
                <c:pt idx="8">
                  <c:v>34</c:v>
                </c:pt>
                <c:pt idx="9">
                  <c:v>12</c:v>
                </c:pt>
                <c:pt idx="10">
                  <c:v>25</c:v>
                </c:pt>
                <c:pt idx="11">
                  <c:v>16</c:v>
                </c:pt>
                <c:pt idx="12">
                  <c:v>22</c:v>
                </c:pt>
                <c:pt idx="13">
                  <c:v>16</c:v>
                </c:pt>
                <c:pt idx="14">
                  <c:v>34</c:v>
                </c:pt>
                <c:pt idx="15">
                  <c:v>36</c:v>
                </c:pt>
                <c:pt idx="16">
                  <c:v>25</c:v>
                </c:pt>
                <c:pt idx="17">
                  <c:v>55</c:v>
                </c:pt>
                <c:pt idx="18">
                  <c:v>34</c:v>
                </c:pt>
                <c:pt idx="19">
                  <c:v>31</c:v>
                </c:pt>
                <c:pt idx="20">
                  <c:v>20</c:v>
                </c:pt>
                <c:pt idx="21">
                  <c:v>40</c:v>
                </c:pt>
                <c:pt idx="22">
                  <c:v>25</c:v>
                </c:pt>
                <c:pt idx="23">
                  <c:v>29</c:v>
                </c:pt>
                <c:pt idx="24">
                  <c:v>31</c:v>
                </c:pt>
                <c:pt idx="25">
                  <c:v>95</c:v>
                </c:pt>
              </c:numCache>
            </c:numRef>
          </c:val>
          <c:extLst>
            <c:ext xmlns:c16="http://schemas.microsoft.com/office/drawing/2014/chart" uri="{C3380CC4-5D6E-409C-BE32-E72D297353CC}">
              <c16:uniqueId val="{00000000-4375-4318-BFC9-21A543D7E45C}"/>
            </c:ext>
          </c:extLst>
        </c:ser>
        <c:dLbls>
          <c:showLegendKey val="0"/>
          <c:showVal val="0"/>
          <c:showCatName val="0"/>
          <c:showSerName val="0"/>
          <c:showPercent val="0"/>
          <c:showBubbleSize val="0"/>
        </c:dLbls>
        <c:gapWidth val="150"/>
        <c:axId val="128906368"/>
        <c:axId val="128905920"/>
      </c:barChart>
      <c:catAx>
        <c:axId val="12890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ysClr val="windowText" lastClr="000000"/>
                </a:solidFill>
                <a:latin typeface="+mn-lt"/>
                <a:ea typeface="+mn-ea"/>
                <a:cs typeface="+mn-cs"/>
              </a:defRPr>
            </a:pPr>
            <a:endParaRPr lang="en-US"/>
          </a:p>
        </c:txPr>
        <c:crossAx val="128905920"/>
        <c:crosses val="autoZero"/>
        <c:auto val="1"/>
        <c:lblAlgn val="ctr"/>
        <c:lblOffset val="100"/>
        <c:noMultiLvlLbl val="0"/>
      </c:catAx>
      <c:valAx>
        <c:axId val="128905920"/>
        <c:scaling>
          <c:orientation val="minMax"/>
        </c:scaling>
        <c:delete val="0"/>
        <c:axPos val="l"/>
        <c:title>
          <c:tx>
            <c:rich>
              <a:bodyPr rot="-5400000" spcFirstLastPara="1" vertOverflow="ellipsis" vert="horz" wrap="square" anchor="ctr" anchorCtr="1"/>
              <a:lstStyle/>
              <a:p>
                <a:pPr>
                  <a:defRPr sz="1300" b="1" i="0" u="none" strike="noStrike" kern="1200" cap="all" baseline="0">
                    <a:solidFill>
                      <a:sysClr val="windowText" lastClr="000000"/>
                    </a:solidFill>
                    <a:latin typeface="+mn-lt"/>
                    <a:ea typeface="+mn-ea"/>
                    <a:cs typeface="+mn-cs"/>
                  </a:defRPr>
                </a:pPr>
                <a:r>
                  <a:rPr lang="en-US"/>
                  <a:t>$ in millions</a:t>
                </a:r>
              </a:p>
            </c:rich>
          </c:tx>
          <c:overlay val="0"/>
          <c:spPr>
            <a:noFill/>
            <a:ln>
              <a:noFill/>
            </a:ln>
            <a:effectLst/>
          </c:spPr>
          <c:txPr>
            <a:bodyPr rot="-5400000" spcFirstLastPara="1" vertOverflow="ellipsis" vert="horz" wrap="square" anchor="ctr" anchorCtr="1"/>
            <a:lstStyle/>
            <a:p>
              <a:pPr>
                <a:defRPr sz="1300" b="1" i="0" u="none" strike="noStrike" kern="1200" cap="all" baseline="0">
                  <a:solidFill>
                    <a:sysClr val="windowText" lastClr="000000"/>
                  </a:solidFill>
                  <a:latin typeface="+mn-lt"/>
                  <a:ea typeface="+mn-ea"/>
                  <a:cs typeface="+mn-cs"/>
                </a:defRPr>
              </a:pPr>
              <a:endParaRPr lang="en-US"/>
            </a:p>
          </c:txPr>
        </c:title>
        <c:numFmt formatCode="&quot;$&quot;#,##0_);\(&quot;$&quot;#,##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ysClr val="windowText" lastClr="000000"/>
                </a:solidFill>
                <a:latin typeface="+mn-lt"/>
                <a:ea typeface="+mn-ea"/>
                <a:cs typeface="+mn-cs"/>
              </a:defRPr>
            </a:pPr>
            <a:endParaRPr lang="en-US"/>
          </a:p>
        </c:txPr>
        <c:crossAx val="128906368"/>
        <c:crosses val="autoZero"/>
        <c:crossBetween val="between"/>
      </c:valAx>
      <c:spPr>
        <a:noFill/>
        <a:ln>
          <a:noFill/>
        </a:ln>
        <a:effectLst/>
      </c:spPr>
    </c:plotArea>
    <c:plotVisOnly val="1"/>
    <c:dispBlanksAs val="gap"/>
    <c:showDLblsOverMax val="0"/>
  </c:chart>
  <c:spPr>
    <a:noFill/>
    <a:ln>
      <a:noFill/>
    </a:ln>
    <a:effectLst/>
  </c:spPr>
  <c:txPr>
    <a:bodyPr/>
    <a:lstStyle/>
    <a:p>
      <a:pPr>
        <a:defRPr sz="1300" b="1">
          <a:solidFill>
            <a:sysClr val="windowText" lastClr="000000"/>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Publicly Traded Multiples as of 12/31/2025 - EV/EBITDA</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'Public Trading Multiples'!$B$1</c:f>
              <c:strCache>
                <c:ptCount val="1"/>
                <c:pt idx="0">
                  <c:v>EV/EBITDA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'Public Trading Multiples'!$A$2:$A$12</c:f>
              <c:strCache>
                <c:ptCount val="11"/>
                <c:pt idx="0">
                  <c:v>Confectionery / Snacks</c:v>
                </c:pt>
                <c:pt idx="1">
                  <c:v>Nonalcoholic Beverages</c:v>
                </c:pt>
                <c:pt idx="2">
                  <c:v>Dairy</c:v>
                </c:pt>
                <c:pt idx="3">
                  <c:v>Specialty Pet</c:v>
                </c:pt>
                <c:pt idx="4">
                  <c:v>Ingredients</c:v>
                </c:pt>
                <c:pt idx="5">
                  <c:v>Alcoholic Beverages</c:v>
                </c:pt>
                <c:pt idx="6">
                  <c:v>General</c:v>
                </c:pt>
                <c:pt idx="7">
                  <c:v>Better-for-You</c:v>
                </c:pt>
                <c:pt idx="8">
                  <c:v>Produce</c:v>
                </c:pt>
                <c:pt idx="9">
                  <c:v>Bakery</c:v>
                </c:pt>
                <c:pt idx="10">
                  <c:v>Protein Producers</c:v>
                </c:pt>
              </c:strCache>
            </c:strRef>
          </c:cat>
          <c:val>
            <c:numRef>
              <c:f>'Public Trading Multiples'!$B$2:$B$12</c:f>
              <c:numCache>
                <c:formatCode>0.0\x</c:formatCode>
                <c:ptCount val="11"/>
                <c:pt idx="0">
                  <c:v>16.5</c:v>
                </c:pt>
                <c:pt idx="1">
                  <c:v>12.6</c:v>
                </c:pt>
                <c:pt idx="2">
                  <c:v>12.6</c:v>
                </c:pt>
                <c:pt idx="3">
                  <c:v>12.6</c:v>
                </c:pt>
                <c:pt idx="4">
                  <c:v>10.7</c:v>
                </c:pt>
                <c:pt idx="5">
                  <c:v>9.4</c:v>
                </c:pt>
                <c:pt idx="6">
                  <c:v>8.6</c:v>
                </c:pt>
                <c:pt idx="7">
                  <c:v>7.8</c:v>
                </c:pt>
                <c:pt idx="8">
                  <c:v>7</c:v>
                </c:pt>
                <c:pt idx="9">
                  <c:v>6.9</c:v>
                </c:pt>
                <c:pt idx="10">
                  <c:v>6.1</c:v>
                </c:pt>
              </c:numCache>
            </c:numRef>
          </c:val>
          <c:extLst>
            <c:ext xmlns:c16="http://schemas.microsoft.com/office/drawing/2014/chart" uri="{C3380CC4-5D6E-409C-BE32-E72D297353CC}">
              <c16:uniqueId val="{00000000-FDF6-4FBF-8F5F-0E08D188A926}"/>
            </c:ext>
          </c:extLst>
        </c:ser>
        <c:dLbls>
          <c:showLegendKey val="0"/>
          <c:showVal val="0"/>
          <c:showCatName val="0"/>
          <c:showSerName val="0"/>
          <c:showPercent val="0"/>
          <c:showBubbleSize val="0"/>
        </c:dLbls>
        <c:gapWidth val="182"/>
        <c:axId val="173078976"/>
        <c:axId val="173078528"/>
      </c:barChart>
      <c:catAx>
        <c:axId val="173078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73078528"/>
        <c:crosses val="autoZero"/>
        <c:auto val="1"/>
        <c:lblAlgn val="ctr"/>
        <c:lblOffset val="100"/>
        <c:noMultiLvlLbl val="0"/>
      </c:catAx>
      <c:valAx>
        <c:axId val="173078528"/>
        <c:scaling>
          <c:orientation val="minMax"/>
        </c:scaling>
        <c:delete val="1"/>
        <c:axPos val="t"/>
        <c:numFmt formatCode="0.0\x" sourceLinked="1"/>
        <c:majorTickMark val="none"/>
        <c:minorTickMark val="none"/>
        <c:tickLblPos val="nextTo"/>
        <c:crossAx val="17307897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'EV Multiples'!$B$1</c:f>
              <c:strCache>
                <c:ptCount val="1"/>
                <c:pt idx="0">
                  <c:v>EV/EBITDA</c:v>
                </c:pt>
              </c:strCache>
            </c:strRef>
          </c:tx>
          <c:spPr>
            <a:ln w="28575" cap="rnd">
              <a:solidFill>
                <a:schemeClr val="accent1"/>
              </a:solidFill>
              <a:round/>
            </a:ln>
            <a:effectLst/>
          </c:spPr>
          <c:marker>
            <c:symbol val="none"/>
          </c:marker>
          <c:dLbls>
            <c:dLbl>
              <c:idx val="24"/>
              <c:layout>
                <c:manualLayout>
                  <c:x val="-6.2135922330098228E-3"/>
                  <c:y val="1.6620498614958398E-2"/>
                </c:manualLayout>
              </c:layout>
              <c:showLegendKey val="0"/>
              <c:showVal val="1"/>
              <c:showCatName val="0"/>
              <c:showSerName val="0"/>
              <c:showPercent val="0"/>
              <c:showBubbleSize val="0"/>
              <c:extLst>
                <c:ext xmlns:c15="http://schemas.microsoft.com/office/drawing/2012/chart" uri="{CE6537A1-D6FC-4f65-9D91-7224C49458BB}">
                  <c15:layout>
                    <c:manualLayout>
                      <c:w val="6.0968427490253038E-2"/>
                      <c:h val="0.10767313019390581"/>
                    </c:manualLayout>
                  </c15:layout>
                </c:ext>
                <c:ext xmlns:c16="http://schemas.microsoft.com/office/drawing/2014/chart" uri="{C3380CC4-5D6E-409C-BE32-E72D297353CC}">
                  <c16:uniqueId val="{00000003-AFE4-4F78-8D37-62DEB6CD45C3}"/>
                </c:ext>
              </c:extLst>
            </c:dLbl>
            <c:dLbl>
              <c:idx val="25"/>
              <c:delete val="1"/>
              <c:extLst>
                <c:ext xmlns:c15="http://schemas.microsoft.com/office/drawing/2012/chart" uri="{CE6537A1-D6FC-4f65-9D91-7224C49458BB}"/>
                <c:ext xmlns:c16="http://schemas.microsoft.com/office/drawing/2014/chart" uri="{C3380CC4-5D6E-409C-BE32-E72D297353CC}">
                  <c16:uniqueId val="{00000002-AFE4-4F78-8D37-62DEB6CD45C3}"/>
                </c:ext>
              </c:extLst>
            </c:dLbl>
            <c:spPr>
              <a:noFill/>
              <a:ln>
                <a:noFill/>
              </a:ln>
              <a:effectLst/>
            </c:spPr>
            <c:txPr>
              <a:bodyPr rot="0" spcFirstLastPara="1" vertOverflow="ellipsis" vert="horz" wrap="square" anchor="ctr" anchorCtr="1"/>
              <a:lstStyle/>
              <a:p>
                <a:pPr>
                  <a:defRPr sz="13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 Multiples'!$A$2:$A$27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'EV Multiples'!$B$2:$B$27</c:f>
              <c:numCache>
                <c:formatCode>0.0\x</c:formatCode>
                <c:ptCount val="26"/>
                <c:pt idx="0">
                  <c:v>11.3</c:v>
                </c:pt>
                <c:pt idx="1">
                  <c:v>8.8000000000000007</c:v>
                </c:pt>
                <c:pt idx="2">
                  <c:v>7.7</c:v>
                </c:pt>
                <c:pt idx="3">
                  <c:v>8.8000000000000007</c:v>
                </c:pt>
                <c:pt idx="4">
                  <c:v>12.2</c:v>
                </c:pt>
                <c:pt idx="5">
                  <c:v>10.9</c:v>
                </c:pt>
                <c:pt idx="6">
                  <c:v>10.3</c:v>
                </c:pt>
                <c:pt idx="7">
                  <c:v>9.8000000000000007</c:v>
                </c:pt>
                <c:pt idx="8">
                  <c:v>8.6999999999999993</c:v>
                </c:pt>
                <c:pt idx="9">
                  <c:v>8.3000000000000007</c:v>
                </c:pt>
                <c:pt idx="10">
                  <c:v>7.2</c:v>
                </c:pt>
                <c:pt idx="11">
                  <c:v>9.6999999999999993</c:v>
                </c:pt>
                <c:pt idx="12">
                  <c:v>8.6999999999999993</c:v>
                </c:pt>
                <c:pt idx="13">
                  <c:v>14.3</c:v>
                </c:pt>
                <c:pt idx="14">
                  <c:v>9.1</c:v>
                </c:pt>
                <c:pt idx="15">
                  <c:v>11.6</c:v>
                </c:pt>
                <c:pt idx="16">
                  <c:v>12.7</c:v>
                </c:pt>
                <c:pt idx="17">
                  <c:v>10.1</c:v>
                </c:pt>
                <c:pt idx="18">
                  <c:v>13.2</c:v>
                </c:pt>
                <c:pt idx="19">
                  <c:v>11.7</c:v>
                </c:pt>
                <c:pt idx="20">
                  <c:v>7.5</c:v>
                </c:pt>
                <c:pt idx="21">
                  <c:v>10.8</c:v>
                </c:pt>
                <c:pt idx="22">
                  <c:v>10</c:v>
                </c:pt>
                <c:pt idx="23">
                  <c:v>13.4</c:v>
                </c:pt>
                <c:pt idx="24">
                  <c:v>9.6999999999999993</c:v>
                </c:pt>
                <c:pt idx="25">
                  <c:v>9.6999999999999993</c:v>
                </c:pt>
              </c:numCache>
            </c:numRef>
          </c:val>
          <c:smooth val="0"/>
          <c:extLst>
            <c:ext xmlns:c16="http://schemas.microsoft.com/office/drawing/2014/chart" uri="{C3380CC4-5D6E-409C-BE32-E72D297353CC}">
              <c16:uniqueId val="{00000000-AFE4-4F78-8D37-62DEB6CD45C3}"/>
            </c:ext>
          </c:extLst>
        </c:ser>
        <c:ser>
          <c:idx val="1"/>
          <c:order val="1"/>
          <c:tx>
            <c:strRef>
              <c:f>'EV Multiples'!$C$1</c:f>
              <c:strCache>
                <c:ptCount val="1"/>
                <c:pt idx="0">
                  <c:v>EV/Revenue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 Multiples'!$A$2:$A$27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'EV Multiples'!$C$2:$C$27</c:f>
              <c:numCache>
                <c:formatCode>0.0\x</c:formatCode>
                <c:ptCount val="26"/>
                <c:pt idx="0">
                  <c:v>1.2</c:v>
                </c:pt>
                <c:pt idx="1">
                  <c:v>0.6</c:v>
                </c:pt>
                <c:pt idx="2">
                  <c:v>1</c:v>
                </c:pt>
                <c:pt idx="3">
                  <c:v>0.6</c:v>
                </c:pt>
                <c:pt idx="4">
                  <c:v>0.9</c:v>
                </c:pt>
                <c:pt idx="5">
                  <c:v>0.6</c:v>
                </c:pt>
                <c:pt idx="6">
                  <c:v>1</c:v>
                </c:pt>
                <c:pt idx="7">
                  <c:v>0.9</c:v>
                </c:pt>
                <c:pt idx="8">
                  <c:v>1.1000000000000001</c:v>
                </c:pt>
                <c:pt idx="9">
                  <c:v>1</c:v>
                </c:pt>
                <c:pt idx="10">
                  <c:v>0.9</c:v>
                </c:pt>
                <c:pt idx="11">
                  <c:v>1</c:v>
                </c:pt>
                <c:pt idx="12">
                  <c:v>0.9</c:v>
                </c:pt>
                <c:pt idx="13">
                  <c:v>0.8</c:v>
                </c:pt>
                <c:pt idx="14">
                  <c:v>1</c:v>
                </c:pt>
                <c:pt idx="15">
                  <c:v>1.5</c:v>
                </c:pt>
                <c:pt idx="16">
                  <c:v>1.1000000000000001</c:v>
                </c:pt>
                <c:pt idx="17">
                  <c:v>1.4</c:v>
                </c:pt>
                <c:pt idx="18">
                  <c:v>0.6</c:v>
                </c:pt>
                <c:pt idx="19">
                  <c:v>1.4</c:v>
                </c:pt>
                <c:pt idx="20">
                  <c:v>2</c:v>
                </c:pt>
                <c:pt idx="21">
                  <c:v>1</c:v>
                </c:pt>
                <c:pt idx="22">
                  <c:v>1</c:v>
                </c:pt>
                <c:pt idx="23">
                  <c:v>0.8</c:v>
                </c:pt>
                <c:pt idx="24">
                  <c:v>0.7</c:v>
                </c:pt>
                <c:pt idx="25">
                  <c:v>1</c:v>
                </c:pt>
              </c:numCache>
            </c:numRef>
          </c:val>
          <c:smooth val="0"/>
          <c:extLst>
            <c:ext xmlns:c16="http://schemas.microsoft.com/office/drawing/2014/chart" uri="{C3380CC4-5D6E-409C-BE32-E72D297353CC}">
              <c16:uniqueId val="{00000001-AFE4-4F78-8D37-62DEB6CD45C3}"/>
            </c:ext>
          </c:extLst>
        </c:ser>
        <c:dLbls>
          <c:showLegendKey val="0"/>
          <c:showVal val="0"/>
          <c:showCatName val="0"/>
          <c:showSerName val="0"/>
          <c:showPercent val="0"/>
          <c:showBubbleSize val="0"/>
        </c:dLbls>
        <c:smooth val="0"/>
        <c:axId val="128915136"/>
        <c:axId val="128914688"/>
      </c:lineChart>
      <c:catAx>
        <c:axId val="12891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ysClr val="windowText" lastClr="000000"/>
                </a:solidFill>
                <a:latin typeface="+mn-lt"/>
                <a:ea typeface="+mn-ea"/>
                <a:cs typeface="+mn-cs"/>
              </a:defRPr>
            </a:pPr>
            <a:endParaRPr lang="en-US"/>
          </a:p>
        </c:txPr>
        <c:crossAx val="128914688"/>
        <c:crosses val="autoZero"/>
        <c:auto val="1"/>
        <c:lblAlgn val="ctr"/>
        <c:lblOffset val="100"/>
        <c:noMultiLvlLbl val="0"/>
      </c:catAx>
      <c:valAx>
        <c:axId val="128914688"/>
        <c:scaling>
          <c:orientation val="minMax"/>
        </c:scaling>
        <c:delete val="0"/>
        <c:axPos val="l"/>
        <c:numFmt formatCode="0.0\x"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ysClr val="windowText" lastClr="000000"/>
                </a:solidFill>
                <a:latin typeface="+mn-lt"/>
                <a:ea typeface="+mn-ea"/>
                <a:cs typeface="+mn-cs"/>
              </a:defRPr>
            </a:pPr>
            <a:endParaRPr lang="en-US"/>
          </a:p>
        </c:txPr>
        <c:crossAx val="12891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300"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5725" tIns="47862" rIns="95725" bIns="47862" rtlCol="0"/>
          <a:lstStyle>
            <a:lvl1pPr algn="l">
              <a:defRPr sz="1300"/>
            </a:lvl1pPr>
          </a:lstStyle>
          <a:p>
            <a:endParaRPr lang="en-US" dirty="0"/>
          </a:p>
        </p:txBody>
      </p:sp>
      <p:sp>
        <p:nvSpPr>
          <p:cNvPr id="3" name="Date Placeholder 2"/>
          <p:cNvSpPr>
            <a:spLocks noGrp="1"/>
          </p:cNvSpPr>
          <p:nvPr>
            <p:ph type="dt" idx="1"/>
          </p:nvPr>
        </p:nvSpPr>
        <p:spPr>
          <a:xfrm>
            <a:off x="4143588" y="0"/>
            <a:ext cx="3169921" cy="480060"/>
          </a:xfrm>
          <a:prstGeom prst="rect">
            <a:avLst/>
          </a:prstGeom>
        </p:spPr>
        <p:txBody>
          <a:bodyPr vert="horz" lIns="95725" tIns="47862" rIns="95725" bIns="47862" rtlCol="0"/>
          <a:lstStyle>
            <a:lvl1pPr algn="r">
              <a:defRPr sz="1300"/>
            </a:lvl1pPr>
          </a:lstStyle>
          <a:p>
            <a:fld id="{860CF617-9287-4F84-808E-D0B409CBA24E}" type="datetimeFigureOut">
              <a:rPr lang="en-US" smtClean="0"/>
              <a:t>3/5/2026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25" tIns="47862" rIns="95725" bIns="4786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5725" tIns="47862" rIns="95725" bIns="478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1" cy="480060"/>
          </a:xfrm>
          <a:prstGeom prst="rect">
            <a:avLst/>
          </a:prstGeom>
        </p:spPr>
        <p:txBody>
          <a:bodyPr vert="horz" lIns="95725" tIns="47862" rIns="95725" bIns="4786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5725" tIns="47862" rIns="95725" bIns="47862" rtlCol="0" anchor="b"/>
          <a:lstStyle>
            <a:lvl1pPr algn="r">
              <a:defRPr sz="1300"/>
            </a:lvl1pPr>
          </a:lstStyle>
          <a:p>
            <a:fld id="{F2524E49-48D9-4386-BCEC-72574F01FA88}" type="slidenum">
              <a:rPr lang="en-US" smtClean="0"/>
              <a:t>‹#›</a:t>
            </a:fld>
            <a:endParaRPr lang="en-US" dirty="0"/>
          </a:p>
        </p:txBody>
      </p:sp>
    </p:spTree>
    <p:extLst>
      <p:ext uri="{BB962C8B-B14F-4D97-AF65-F5344CB8AC3E}">
        <p14:creationId xmlns:p14="http://schemas.microsoft.com/office/powerpoint/2010/main" val="78026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24E49-48D9-4386-BCEC-72574F01FA88}" type="slidenum">
              <a:rPr lang="en-US" smtClean="0"/>
              <a:t>5</a:t>
            </a:fld>
            <a:endParaRPr lang="en-US" dirty="0"/>
          </a:p>
        </p:txBody>
      </p:sp>
    </p:spTree>
    <p:extLst>
      <p:ext uri="{BB962C8B-B14F-4D97-AF65-F5344CB8AC3E}">
        <p14:creationId xmlns:p14="http://schemas.microsoft.com/office/powerpoint/2010/main" val="306148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24E49-48D9-4386-BCEC-72574F01FA88}" type="slidenum">
              <a:rPr lang="en-US" smtClean="0"/>
              <a:t>6</a:t>
            </a:fld>
            <a:endParaRPr lang="en-US" dirty="0"/>
          </a:p>
        </p:txBody>
      </p:sp>
    </p:spTree>
    <p:extLst>
      <p:ext uri="{BB962C8B-B14F-4D97-AF65-F5344CB8AC3E}">
        <p14:creationId xmlns:p14="http://schemas.microsoft.com/office/powerpoint/2010/main" val="382446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24E49-48D9-4386-BCEC-72574F01FA88}" type="slidenum">
              <a:rPr lang="en-US" smtClean="0"/>
              <a:t>7</a:t>
            </a:fld>
            <a:endParaRPr lang="en-US" dirty="0"/>
          </a:p>
        </p:txBody>
      </p:sp>
    </p:spTree>
    <p:extLst>
      <p:ext uri="{BB962C8B-B14F-4D97-AF65-F5344CB8AC3E}">
        <p14:creationId xmlns:p14="http://schemas.microsoft.com/office/powerpoint/2010/main" val="284976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1CB035-E03E-42E8-8D0F-3E3830CDCF5B}" type="datetime1">
              <a:rPr lang="en-US" smtClean="0"/>
              <a:t>3/5/2026</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sz="1000">
                <a:latin typeface="+mn-lt"/>
              </a:defRPr>
            </a:lvl1pPr>
          </a:lstStyle>
          <a:p>
            <a:fld id="{E9C35123-D5BA-49EF-8209-D148F43B7EDC}" type="slidenum">
              <a:rPr lang="en-US" smtClean="0"/>
              <a:pPr/>
              <a:t>‹#›</a:t>
            </a:fld>
            <a:endParaRPr lang="en-US" dirty="0"/>
          </a:p>
        </p:txBody>
      </p:sp>
    </p:spTree>
    <p:extLst>
      <p:ext uri="{BB962C8B-B14F-4D97-AF65-F5344CB8AC3E}">
        <p14:creationId xmlns:p14="http://schemas.microsoft.com/office/powerpoint/2010/main" val="201046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D3867-9B73-4014-9B37-625CADCF13C7}" type="datetime1">
              <a:rPr lang="en-US" smtClean="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C35123-D5BA-49EF-8209-D148F43B7EDC}" type="slidenum">
              <a:rPr lang="en-US" smtClean="0"/>
              <a:t>‹#›</a:t>
            </a:fld>
            <a:endParaRPr lang="en-US" dirty="0"/>
          </a:p>
        </p:txBody>
      </p:sp>
    </p:spTree>
    <p:extLst>
      <p:ext uri="{BB962C8B-B14F-4D97-AF65-F5344CB8AC3E}">
        <p14:creationId xmlns:p14="http://schemas.microsoft.com/office/powerpoint/2010/main" val="113753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E7CC2-281F-4BA8-9B19-3C686BB18101}" type="datetime1">
              <a:rPr lang="en-US" smtClean="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C35123-D5BA-49EF-8209-D148F43B7EDC}" type="slidenum">
              <a:rPr lang="en-US" smtClean="0"/>
              <a:t>‹#›</a:t>
            </a:fld>
            <a:endParaRPr lang="en-US" dirty="0"/>
          </a:p>
        </p:txBody>
      </p:sp>
    </p:spTree>
    <p:extLst>
      <p:ext uri="{BB962C8B-B14F-4D97-AF65-F5344CB8AC3E}">
        <p14:creationId xmlns:p14="http://schemas.microsoft.com/office/powerpoint/2010/main" val="189042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lvl1pPr>
              <a:defRPr sz="3200" b="1">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800600"/>
          </a:xfrm>
        </p:spPr>
        <p:txBody>
          <a:bodyPr>
            <a:normAutofit/>
          </a:bodyPr>
          <a:lstStyle>
            <a:lvl1pPr marL="227013" indent="-227013">
              <a:defRPr sz="2000">
                <a:latin typeface="+mn-lt"/>
                <a:cs typeface="Arial" panose="020B0604020202020204" pitchFamily="34" charset="0"/>
              </a:defRPr>
            </a:lvl1pPr>
            <a:lvl2pPr marL="461963" indent="-234950">
              <a:defRPr sz="1800">
                <a:latin typeface="+mn-lt"/>
                <a:cs typeface="Arial" panose="020B0604020202020204" pitchFamily="34" charset="0"/>
              </a:defRPr>
            </a:lvl2pPr>
            <a:lvl3pPr>
              <a:defRPr sz="1600">
                <a:latin typeface="+mn-lt"/>
                <a:cs typeface="Arial" panose="020B0604020202020204" pitchFamily="34" charset="0"/>
              </a:defRPr>
            </a:lvl3pPr>
            <a:lvl4pPr>
              <a:defRPr sz="1400">
                <a:latin typeface="+mn-lt"/>
                <a:cs typeface="Arial" panose="020B0604020202020204" pitchFamily="34" charset="0"/>
              </a:defRPr>
            </a:lvl4pPr>
            <a:lvl5pP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78BDA02-350D-4AD9-8BBD-57C10B32F2E6}" type="datetime1">
              <a:rPr lang="en-US" smtClean="0"/>
              <a:t>3/5/2026</a:t>
            </a:fld>
            <a:endParaRPr lang="en-US" dirty="0"/>
          </a:p>
        </p:txBody>
      </p:sp>
      <p:sp>
        <p:nvSpPr>
          <p:cNvPr id="5" name="Footer Placeholder 4"/>
          <p:cNvSpPr>
            <a:spLocks noGrp="1"/>
          </p:cNvSpPr>
          <p:nvPr>
            <p:ph type="ftr" sz="quarter" idx="11"/>
          </p:nvPr>
        </p:nvSpPr>
        <p:spPr>
          <a:xfrm>
            <a:off x="2971800" y="6356350"/>
            <a:ext cx="3810000" cy="365125"/>
          </a:xfrm>
        </p:spPr>
        <p:txBody>
          <a:bodyPr/>
          <a:lstStyle>
            <a:lvl1pPr>
              <a:defRPr sz="1000" b="0">
                <a:solidFill>
                  <a:srgbClr val="898989"/>
                </a:solidFill>
                <a:latin typeface="+mn-lt"/>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7924800" y="6356350"/>
            <a:ext cx="762000" cy="365125"/>
          </a:xfrm>
        </p:spPr>
        <p:txBody>
          <a:bodyPr/>
          <a:lstStyle>
            <a:lvl1pPr>
              <a:defRPr sz="1000" b="0">
                <a:latin typeface="+mn-lt"/>
                <a:cs typeface="Arial" panose="020B0604020202020204" pitchFamily="34" charset="0"/>
              </a:defRPr>
            </a:lvl1pPr>
          </a:lstStyle>
          <a:p>
            <a:r>
              <a:rPr lang="en-US" dirty="0"/>
              <a:t>- </a:t>
            </a:r>
            <a:fld id="{E9C35123-D5BA-49EF-8209-D148F43B7EDC}" type="slidenum">
              <a:rPr lang="en-US" smtClean="0"/>
              <a:pPr/>
              <a:t>‹#›</a:t>
            </a:fld>
            <a:r>
              <a:rPr lang="en-US" dirty="0"/>
              <a:t> -</a:t>
            </a:r>
          </a:p>
        </p:txBody>
      </p:sp>
      <p:cxnSp>
        <p:nvCxnSpPr>
          <p:cNvPr id="10" name="Straight Connector 9"/>
          <p:cNvCxnSpPr/>
          <p:nvPr userDrawn="1"/>
        </p:nvCxnSpPr>
        <p:spPr>
          <a:xfrm>
            <a:off x="0" y="1219200"/>
            <a:ext cx="9144000" cy="0"/>
          </a:xfrm>
          <a:prstGeom prst="line">
            <a:avLst/>
          </a:prstGeom>
          <a:ln w="38100">
            <a:solidFill>
              <a:srgbClr val="3C7D6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32833"/>
            <a:ext cx="2057400" cy="196567"/>
          </a:xfrm>
          <a:prstGeom prst="rect">
            <a:avLst/>
          </a:prstGeom>
        </p:spPr>
      </p:pic>
    </p:spTree>
    <p:extLst>
      <p:ext uri="{BB962C8B-B14F-4D97-AF65-F5344CB8AC3E}">
        <p14:creationId xmlns:p14="http://schemas.microsoft.com/office/powerpoint/2010/main" val="197065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155F3-5B53-45C7-8CA7-13446C486862}" type="datetime1">
              <a:rPr lang="en-US" smtClean="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C35123-D5BA-49EF-8209-D148F43B7EDC}" type="slidenum">
              <a:rPr lang="en-US" smtClean="0"/>
              <a:t>‹#›</a:t>
            </a:fld>
            <a:endParaRPr lang="en-US" dirty="0"/>
          </a:p>
        </p:txBody>
      </p:sp>
    </p:spTree>
    <p:extLst>
      <p:ext uri="{BB962C8B-B14F-4D97-AF65-F5344CB8AC3E}">
        <p14:creationId xmlns:p14="http://schemas.microsoft.com/office/powerpoint/2010/main" val="98316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B33C80-8B1B-498C-9941-DB21103B8CB3}" type="datetime1">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C35123-D5BA-49EF-8209-D148F43B7EDC}" type="slidenum">
              <a:rPr lang="en-US" smtClean="0"/>
              <a:t>‹#›</a:t>
            </a:fld>
            <a:endParaRPr lang="en-US" dirty="0"/>
          </a:p>
        </p:txBody>
      </p:sp>
    </p:spTree>
    <p:extLst>
      <p:ext uri="{BB962C8B-B14F-4D97-AF65-F5344CB8AC3E}">
        <p14:creationId xmlns:p14="http://schemas.microsoft.com/office/powerpoint/2010/main" val="235787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36BBF3-C5C4-4432-A8F4-237D9534EE5F}" type="datetime1">
              <a:rPr lang="en-US" smtClean="0"/>
              <a:t>3/5/2026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C35123-D5BA-49EF-8209-D148F43B7EDC}" type="slidenum">
              <a:rPr lang="en-US" smtClean="0"/>
              <a:t>‹#›</a:t>
            </a:fld>
            <a:endParaRPr lang="en-US" dirty="0"/>
          </a:p>
        </p:txBody>
      </p:sp>
    </p:spTree>
    <p:extLst>
      <p:ext uri="{BB962C8B-B14F-4D97-AF65-F5344CB8AC3E}">
        <p14:creationId xmlns:p14="http://schemas.microsoft.com/office/powerpoint/2010/main" val="465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CE5CDE-990B-44BB-8711-79FBCF8007FF}" type="datetime1">
              <a:rPr lang="en-US" smtClean="0"/>
              <a:t>3/5/2026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C35123-D5BA-49EF-8209-D148F43B7EDC}" type="slidenum">
              <a:rPr lang="en-US" smtClean="0"/>
              <a:t>‹#›</a:t>
            </a:fld>
            <a:endParaRPr lang="en-US" dirty="0"/>
          </a:p>
        </p:txBody>
      </p:sp>
    </p:spTree>
    <p:extLst>
      <p:ext uri="{BB962C8B-B14F-4D97-AF65-F5344CB8AC3E}">
        <p14:creationId xmlns:p14="http://schemas.microsoft.com/office/powerpoint/2010/main" val="133497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B1715-53EB-43FC-88B9-858A50B73F00}" type="datetime1">
              <a:rPr lang="en-US" smtClean="0"/>
              <a:t>3/5/2026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C35123-D5BA-49EF-8209-D148F43B7EDC}" type="slidenum">
              <a:rPr lang="en-US" smtClean="0"/>
              <a:t>‹#›</a:t>
            </a:fld>
            <a:endParaRPr lang="en-US" dirty="0"/>
          </a:p>
        </p:txBody>
      </p:sp>
    </p:spTree>
    <p:extLst>
      <p:ext uri="{BB962C8B-B14F-4D97-AF65-F5344CB8AC3E}">
        <p14:creationId xmlns:p14="http://schemas.microsoft.com/office/powerpoint/2010/main" val="185236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55916-EFE7-40EC-A065-1D4C14B4F010}" type="datetime1">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C35123-D5BA-49EF-8209-D148F43B7EDC}" type="slidenum">
              <a:rPr lang="en-US" smtClean="0"/>
              <a:t>‹#›</a:t>
            </a:fld>
            <a:endParaRPr lang="en-US" dirty="0"/>
          </a:p>
        </p:txBody>
      </p:sp>
    </p:spTree>
    <p:extLst>
      <p:ext uri="{BB962C8B-B14F-4D97-AF65-F5344CB8AC3E}">
        <p14:creationId xmlns:p14="http://schemas.microsoft.com/office/powerpoint/2010/main" val="369433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06D5B-C359-49AE-86F7-92CF1FEAE414}" type="datetime1">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C35123-D5BA-49EF-8209-D148F43B7EDC}" type="slidenum">
              <a:rPr lang="en-US" smtClean="0"/>
              <a:t>‹#›</a:t>
            </a:fld>
            <a:endParaRPr lang="en-US" dirty="0"/>
          </a:p>
        </p:txBody>
      </p:sp>
    </p:spTree>
    <p:extLst>
      <p:ext uri="{BB962C8B-B14F-4D97-AF65-F5344CB8AC3E}">
        <p14:creationId xmlns:p14="http://schemas.microsoft.com/office/powerpoint/2010/main" val="302313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DA910-8143-44D4-A1B4-A31AB3917B6E}" type="datetime1">
              <a:rPr lang="en-US" smtClean="0"/>
              <a:t>3/5/2026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C35123-D5BA-49EF-8209-D148F43B7EDC}" type="slidenum">
              <a:rPr lang="en-US" smtClean="0"/>
              <a:pPr/>
              <a:t>‹#›</a:t>
            </a:fld>
            <a:endParaRPr lang="en-US" dirty="0"/>
          </a:p>
        </p:txBody>
      </p:sp>
    </p:spTree>
    <p:extLst>
      <p:ext uri="{BB962C8B-B14F-4D97-AF65-F5344CB8AC3E}">
        <p14:creationId xmlns:p14="http://schemas.microsoft.com/office/powerpoint/2010/main" val="3470689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7767" y="1845783"/>
            <a:ext cx="5294119" cy="505808"/>
          </a:xfrm>
          <a:prstGeom prst="rect">
            <a:avLst/>
          </a:prstGeom>
        </p:spPr>
      </p:pic>
      <p:sp>
        <p:nvSpPr>
          <p:cNvPr id="4" name="Text Box 39"/>
          <p:cNvSpPr txBox="1">
            <a:spLocks noChangeArrowheads="1"/>
          </p:cNvSpPr>
          <p:nvPr/>
        </p:nvSpPr>
        <p:spPr bwMode="auto">
          <a:xfrm>
            <a:off x="0" y="4562856"/>
            <a:ext cx="9144000" cy="29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algn="ctr" eaLnBrk="0" fontAlgn="base" hangingPunct="0">
              <a:spcBef>
                <a:spcPct val="0"/>
              </a:spcBef>
              <a:spcAft>
                <a:spcPct val="0"/>
              </a:spcAft>
              <a:defRPr sz="2500">
                <a:solidFill>
                  <a:schemeClr val="tx1"/>
                </a:solidFill>
                <a:latin typeface="Century Schoolbook" pitchFamily="18" charset="0"/>
              </a:defRPr>
            </a:lvl6pPr>
            <a:lvl7pPr marL="2971800" indent="-228600" algn="ctr" eaLnBrk="0" fontAlgn="base" hangingPunct="0">
              <a:spcBef>
                <a:spcPct val="0"/>
              </a:spcBef>
              <a:spcAft>
                <a:spcPct val="0"/>
              </a:spcAft>
              <a:defRPr sz="2500">
                <a:solidFill>
                  <a:schemeClr val="tx1"/>
                </a:solidFill>
                <a:latin typeface="Century Schoolbook" pitchFamily="18" charset="0"/>
              </a:defRPr>
            </a:lvl7pPr>
            <a:lvl8pPr marL="3429000" indent="-228600" algn="ctr" eaLnBrk="0" fontAlgn="base" hangingPunct="0">
              <a:spcBef>
                <a:spcPct val="0"/>
              </a:spcBef>
              <a:spcAft>
                <a:spcPct val="0"/>
              </a:spcAft>
              <a:defRPr sz="2500">
                <a:solidFill>
                  <a:schemeClr val="tx1"/>
                </a:solidFill>
                <a:latin typeface="Century Schoolbook" pitchFamily="18" charset="0"/>
              </a:defRPr>
            </a:lvl8pPr>
            <a:lvl9pPr marL="3886200" indent="-228600" algn="ctr" eaLnBrk="0" fontAlgn="base" hangingPunct="0">
              <a:spcBef>
                <a:spcPct val="0"/>
              </a:spcBef>
              <a:spcAft>
                <a:spcPct val="0"/>
              </a:spcAft>
              <a:defRPr sz="2500">
                <a:solidFill>
                  <a:schemeClr val="tx1"/>
                </a:solidFill>
                <a:latin typeface="Century Schoolbook" pitchFamily="18" charset="0"/>
              </a:defRPr>
            </a:lvl9pPr>
          </a:lstStyle>
          <a:p>
            <a:pPr algn="ctr"/>
            <a:r>
              <a:rPr lang="en-US" sz="1400" i="1" dirty="0">
                <a:latin typeface="Arial Black" panose="020B0A04020102020204" pitchFamily="34" charset="0"/>
                <a:cs typeface="Arial" panose="020B0604020202020204" pitchFamily="34" charset="0"/>
              </a:rPr>
              <a:t>March 2026</a:t>
            </a:r>
          </a:p>
        </p:txBody>
      </p:sp>
      <p:grpSp>
        <p:nvGrpSpPr>
          <p:cNvPr id="7" name="Group 6"/>
          <p:cNvGrpSpPr/>
          <p:nvPr/>
        </p:nvGrpSpPr>
        <p:grpSpPr>
          <a:xfrm>
            <a:off x="0" y="5582636"/>
            <a:ext cx="9144000" cy="1284638"/>
            <a:chOff x="0" y="5582636"/>
            <a:chExt cx="9144000" cy="1284638"/>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174" y="5582636"/>
              <a:ext cx="2298826" cy="128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91911"/>
              <a:ext cx="2289934" cy="126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 Box 39">
            <a:extLst>
              <a:ext uri="{FF2B5EF4-FFF2-40B4-BE49-F238E27FC236}">
                <a16:creationId xmlns:a16="http://schemas.microsoft.com/office/drawing/2014/main" id="{DDEBF62B-796E-4702-B5A4-6532D8199387}"/>
              </a:ext>
            </a:extLst>
          </p:cNvPr>
          <p:cNvSpPr txBox="1">
            <a:spLocks noChangeArrowheads="1"/>
          </p:cNvSpPr>
          <p:nvPr/>
        </p:nvSpPr>
        <p:spPr bwMode="auto">
          <a:xfrm>
            <a:off x="12826" y="3042526"/>
            <a:ext cx="9144000" cy="100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algn="ctr" eaLnBrk="0" fontAlgn="base" hangingPunct="0">
              <a:spcBef>
                <a:spcPct val="0"/>
              </a:spcBef>
              <a:spcAft>
                <a:spcPct val="0"/>
              </a:spcAft>
              <a:defRPr sz="2500">
                <a:solidFill>
                  <a:schemeClr val="tx1"/>
                </a:solidFill>
                <a:latin typeface="Century Schoolbook" pitchFamily="18" charset="0"/>
              </a:defRPr>
            </a:lvl6pPr>
            <a:lvl7pPr marL="2971800" indent="-228600" algn="ctr" eaLnBrk="0" fontAlgn="base" hangingPunct="0">
              <a:spcBef>
                <a:spcPct val="0"/>
              </a:spcBef>
              <a:spcAft>
                <a:spcPct val="0"/>
              </a:spcAft>
              <a:defRPr sz="2500">
                <a:solidFill>
                  <a:schemeClr val="tx1"/>
                </a:solidFill>
                <a:latin typeface="Century Schoolbook" pitchFamily="18" charset="0"/>
              </a:defRPr>
            </a:lvl7pPr>
            <a:lvl8pPr marL="3429000" indent="-228600" algn="ctr" eaLnBrk="0" fontAlgn="base" hangingPunct="0">
              <a:spcBef>
                <a:spcPct val="0"/>
              </a:spcBef>
              <a:spcAft>
                <a:spcPct val="0"/>
              </a:spcAft>
              <a:defRPr sz="2500">
                <a:solidFill>
                  <a:schemeClr val="tx1"/>
                </a:solidFill>
                <a:latin typeface="Century Schoolbook" pitchFamily="18" charset="0"/>
              </a:defRPr>
            </a:lvl8pPr>
            <a:lvl9pPr marL="3886200" indent="-228600" algn="ctr" eaLnBrk="0" fontAlgn="base" hangingPunct="0">
              <a:spcBef>
                <a:spcPct val="0"/>
              </a:spcBef>
              <a:spcAft>
                <a:spcPct val="0"/>
              </a:spcAft>
              <a:defRPr sz="2500">
                <a:solidFill>
                  <a:schemeClr val="tx1"/>
                </a:solidFill>
                <a:latin typeface="Century Schoolbook" pitchFamily="18" charset="0"/>
              </a:defRPr>
            </a:lvl9pPr>
          </a:lstStyle>
          <a:p>
            <a:pPr algn="ctr"/>
            <a:r>
              <a:rPr lang="en-US" sz="2000" i="1" dirty="0">
                <a:latin typeface="Arial Black" panose="020B0A04020102020204" pitchFamily="34" charset="0"/>
              </a:rPr>
              <a:t>Food &amp; Beverage Industry </a:t>
            </a:r>
          </a:p>
          <a:p>
            <a:pPr algn="ctr"/>
            <a:r>
              <a:rPr lang="en-US" sz="2000" i="1" dirty="0">
                <a:latin typeface="Arial Black" panose="020B0A04020102020204" pitchFamily="34" charset="0"/>
              </a:rPr>
              <a:t>M&amp;A Market Update</a:t>
            </a:r>
          </a:p>
          <a:p>
            <a:pPr algn="ctr"/>
            <a:endParaRPr lang="en-US" sz="2000" i="1" dirty="0">
              <a:latin typeface="Arial Black" panose="020B0A04020102020204" pitchFamily="34" charset="0"/>
            </a:endParaRPr>
          </a:p>
        </p:txBody>
      </p:sp>
      <p:pic>
        <p:nvPicPr>
          <p:cNvPr id="14" name="Picture 14">
            <a:extLst>
              <a:ext uri="{FF2B5EF4-FFF2-40B4-BE49-F238E27FC236}">
                <a16:creationId xmlns:a16="http://schemas.microsoft.com/office/drawing/2014/main" id="{63F9C61C-A7EC-489A-9677-4C31DA554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382" y="5582636"/>
            <a:ext cx="2275791" cy="128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E8FEB994-8326-4AFD-9121-1DE995705C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1" y="5591911"/>
            <a:ext cx="2298826" cy="127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39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545" y="381000"/>
            <a:ext cx="7571303" cy="584775"/>
          </a:xfrm>
          <a:prstGeom prst="rect">
            <a:avLst/>
          </a:prstGeom>
          <a:noFill/>
        </p:spPr>
        <p:txBody>
          <a:bodyPr wrap="none">
            <a:spAutoFit/>
          </a:bodyPr>
          <a:lstStyle/>
          <a:p>
            <a:r>
              <a:rPr sz="3200" b="1" dirty="0">
                <a:solidFill>
                  <a:srgbClr val="141414"/>
                </a:solidFill>
              </a:rPr>
              <a:t>Food &amp; Beverage </a:t>
            </a:r>
            <a:r>
              <a:rPr lang="en-US" sz="3200" b="1" dirty="0">
                <a:solidFill>
                  <a:srgbClr val="141414"/>
                </a:solidFill>
              </a:rPr>
              <a:t>Median Transaction Value</a:t>
            </a:r>
            <a:endParaRPr sz="3200" b="1" dirty="0">
              <a:solidFill>
                <a:srgbClr val="141414"/>
              </a:solidFill>
            </a:endParaRPr>
          </a:p>
        </p:txBody>
      </p:sp>
      <p:sp>
        <p:nvSpPr>
          <p:cNvPr id="5" name="Slide Number Placeholder 11">
            <a:extLst>
              <a:ext uri="{FF2B5EF4-FFF2-40B4-BE49-F238E27FC236}">
                <a16:creationId xmlns:a16="http://schemas.microsoft.com/office/drawing/2014/main" id="{496256BB-5DC2-6D0F-BE0B-E17301A72B5C}"/>
              </a:ext>
            </a:extLst>
          </p:cNvPr>
          <p:cNvSpPr>
            <a:spLocks noGrp="1"/>
          </p:cNvSpPr>
          <p:nvPr>
            <p:ph type="sldNum" sz="quarter" idx="12"/>
          </p:nvPr>
        </p:nvSpPr>
        <p:spPr>
          <a:xfrm>
            <a:off x="7924800" y="6356350"/>
            <a:ext cx="762000" cy="365125"/>
          </a:xfrm>
        </p:spPr>
        <p:txBody>
          <a:bodyPr/>
          <a:lstStyle/>
          <a:p>
            <a:r>
              <a:rPr lang="en-US" dirty="0"/>
              <a:t>- </a:t>
            </a:r>
            <a:fld id="{E9C35123-D5BA-49EF-8209-D148F43B7EDC}" type="slidenum">
              <a:rPr lang="en-US" smtClean="0"/>
              <a:pPr/>
              <a:t>10</a:t>
            </a:fld>
            <a:r>
              <a:rPr lang="en-US" dirty="0"/>
              <a:t> -</a:t>
            </a:r>
          </a:p>
        </p:txBody>
      </p:sp>
      <p:sp>
        <p:nvSpPr>
          <p:cNvPr id="6" name="TextBox 5">
            <a:extLst>
              <a:ext uri="{FF2B5EF4-FFF2-40B4-BE49-F238E27FC236}">
                <a16:creationId xmlns:a16="http://schemas.microsoft.com/office/drawing/2014/main" id="{74A3A4F7-4C28-4E2F-D000-805E512F1386}"/>
              </a:ext>
            </a:extLst>
          </p:cNvPr>
          <p:cNvSpPr txBox="1"/>
          <p:nvPr/>
        </p:nvSpPr>
        <p:spPr>
          <a:xfrm>
            <a:off x="2993022" y="6532816"/>
            <a:ext cx="4633000" cy="246221"/>
          </a:xfrm>
          <a:prstGeom prst="rect">
            <a:avLst/>
          </a:prstGeom>
          <a:noFill/>
        </p:spPr>
        <p:txBody>
          <a:bodyPr wrap="none">
            <a:spAutoFit/>
          </a:bodyPr>
          <a:lstStyle/>
          <a:p>
            <a:r>
              <a:rPr sz="1000" dirty="0">
                <a:latin typeface="Calibri" panose="020F0502020204030204" pitchFamily="34" charset="0"/>
                <a:cs typeface="Calibri" panose="020F0502020204030204" pitchFamily="34" charset="0"/>
              </a:rPr>
              <a:t>Source: </a:t>
            </a:r>
            <a:r>
              <a:rPr sz="1000" dirty="0" err="1">
                <a:latin typeface="Calibri" panose="020F0502020204030204" pitchFamily="34" charset="0"/>
                <a:cs typeface="Calibri" panose="020F0502020204030204" pitchFamily="34" charset="0"/>
              </a:rPr>
              <a:t>Peakstone</a:t>
            </a:r>
            <a:r>
              <a:rPr sz="1000" dirty="0">
                <a:latin typeface="Calibri" panose="020F0502020204030204" pitchFamily="34" charset="0"/>
                <a:cs typeface="Calibri" panose="020F0502020204030204" pitchFamily="34" charset="0"/>
              </a:rPr>
              <a:t> Food &amp; Beverage Industry M&amp;A and Valuation Insights</a:t>
            </a:r>
            <a:r>
              <a:rPr lang="en-US" sz="1000" dirty="0">
                <a:latin typeface="Calibri" panose="020F0502020204030204" pitchFamily="34" charset="0"/>
                <a:cs typeface="Calibri" panose="020F0502020204030204" pitchFamily="34" charset="0"/>
              </a:rPr>
              <a:t>, </a:t>
            </a:r>
            <a:r>
              <a:rPr sz="1000" dirty="0">
                <a:latin typeface="Calibri" panose="020F0502020204030204" pitchFamily="34" charset="0"/>
                <a:cs typeface="Calibri" panose="020F0502020204030204" pitchFamily="34" charset="0"/>
              </a:rPr>
              <a:t>Capital IQ. </a:t>
            </a:r>
          </a:p>
        </p:txBody>
      </p:sp>
      <p:graphicFrame>
        <p:nvGraphicFramePr>
          <p:cNvPr id="4" name="Chart 3">
            <a:extLst>
              <a:ext uri="{FF2B5EF4-FFF2-40B4-BE49-F238E27FC236}">
                <a16:creationId xmlns:a16="http://schemas.microsoft.com/office/drawing/2014/main" id="{102F7583-030D-EC13-8C72-06F6D2221EAB}"/>
              </a:ext>
            </a:extLst>
          </p:cNvPr>
          <p:cNvGraphicFramePr>
            <a:graphicFrameLocks/>
          </p:cNvGraphicFramePr>
          <p:nvPr>
            <p:extLst>
              <p:ext uri="{D42A27DB-BD31-4B8C-83A1-F6EECF244321}">
                <p14:modId xmlns:p14="http://schemas.microsoft.com/office/powerpoint/2010/main" val="3236398957"/>
              </p:ext>
            </p:extLst>
          </p:nvPr>
        </p:nvGraphicFramePr>
        <p:xfrm>
          <a:off x="314020" y="1371600"/>
          <a:ext cx="8709025" cy="47039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918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155A1-72CC-FA0D-5165-3F7A21E4D7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6ACFAB-BE15-0665-B442-52927BE40DB8}"/>
              </a:ext>
            </a:extLst>
          </p:cNvPr>
          <p:cNvSpPr txBox="1"/>
          <p:nvPr/>
        </p:nvSpPr>
        <p:spPr>
          <a:xfrm>
            <a:off x="381000" y="469612"/>
            <a:ext cx="6894195" cy="584775"/>
          </a:xfrm>
          <a:prstGeom prst="rect">
            <a:avLst/>
          </a:prstGeom>
          <a:noFill/>
        </p:spPr>
        <p:txBody>
          <a:bodyPr wrap="none">
            <a:spAutoFit/>
          </a:bodyPr>
          <a:lstStyle/>
          <a:p>
            <a:r>
              <a:rPr sz="3200" b="1" dirty="0">
                <a:solidFill>
                  <a:srgbClr val="141414"/>
                </a:solidFill>
              </a:rPr>
              <a:t>F</a:t>
            </a:r>
            <a:r>
              <a:rPr lang="en-US" sz="3200" b="1" dirty="0">
                <a:solidFill>
                  <a:srgbClr val="141414"/>
                </a:solidFill>
              </a:rPr>
              <a:t>&amp;B Public Company Trading Multiples</a:t>
            </a:r>
            <a:endParaRPr sz="3200" b="1" dirty="0">
              <a:solidFill>
                <a:srgbClr val="141414"/>
              </a:solidFill>
            </a:endParaRPr>
          </a:p>
        </p:txBody>
      </p:sp>
      <p:sp>
        <p:nvSpPr>
          <p:cNvPr id="4" name="Slide Number Placeholder 11">
            <a:extLst>
              <a:ext uri="{FF2B5EF4-FFF2-40B4-BE49-F238E27FC236}">
                <a16:creationId xmlns:a16="http://schemas.microsoft.com/office/drawing/2014/main" id="{148C36F3-534A-6EEF-F411-1A36D2D8C8B3}"/>
              </a:ext>
            </a:extLst>
          </p:cNvPr>
          <p:cNvSpPr>
            <a:spLocks noGrp="1"/>
          </p:cNvSpPr>
          <p:nvPr>
            <p:ph type="sldNum" sz="quarter" idx="12"/>
          </p:nvPr>
        </p:nvSpPr>
        <p:spPr>
          <a:xfrm>
            <a:off x="7924800" y="6356350"/>
            <a:ext cx="762000" cy="365125"/>
          </a:xfrm>
        </p:spPr>
        <p:txBody>
          <a:bodyPr/>
          <a:lstStyle/>
          <a:p>
            <a:r>
              <a:rPr lang="en-US" dirty="0"/>
              <a:t>- </a:t>
            </a:r>
            <a:fld id="{E9C35123-D5BA-49EF-8209-D148F43B7EDC}" type="slidenum">
              <a:rPr lang="en-US" smtClean="0"/>
              <a:pPr/>
              <a:t>11</a:t>
            </a:fld>
            <a:r>
              <a:rPr lang="en-US" dirty="0"/>
              <a:t> -</a:t>
            </a:r>
          </a:p>
        </p:txBody>
      </p:sp>
      <p:sp>
        <p:nvSpPr>
          <p:cNvPr id="6" name="TextBox 5">
            <a:extLst>
              <a:ext uri="{FF2B5EF4-FFF2-40B4-BE49-F238E27FC236}">
                <a16:creationId xmlns:a16="http://schemas.microsoft.com/office/drawing/2014/main" id="{FE0D7912-C196-4A3A-F98C-DE875A89259F}"/>
              </a:ext>
            </a:extLst>
          </p:cNvPr>
          <p:cNvSpPr txBox="1"/>
          <p:nvPr/>
        </p:nvSpPr>
        <p:spPr>
          <a:xfrm>
            <a:off x="2993022" y="6532816"/>
            <a:ext cx="4633000" cy="246221"/>
          </a:xfrm>
          <a:prstGeom prst="rect">
            <a:avLst/>
          </a:prstGeom>
          <a:noFill/>
        </p:spPr>
        <p:txBody>
          <a:bodyPr wrap="none">
            <a:spAutoFit/>
          </a:bodyPr>
          <a:lstStyle/>
          <a:p>
            <a:r>
              <a:rPr sz="1000" dirty="0">
                <a:latin typeface="Calibri" panose="020F0502020204030204" pitchFamily="34" charset="0"/>
                <a:cs typeface="Calibri" panose="020F0502020204030204" pitchFamily="34" charset="0"/>
              </a:rPr>
              <a:t>Source: </a:t>
            </a:r>
            <a:r>
              <a:rPr sz="1000" dirty="0" err="1">
                <a:latin typeface="Calibri" panose="020F0502020204030204" pitchFamily="34" charset="0"/>
                <a:cs typeface="Calibri" panose="020F0502020204030204" pitchFamily="34" charset="0"/>
              </a:rPr>
              <a:t>Peakstone</a:t>
            </a:r>
            <a:r>
              <a:rPr sz="1000" dirty="0">
                <a:latin typeface="Calibri" panose="020F0502020204030204" pitchFamily="34" charset="0"/>
                <a:cs typeface="Calibri" panose="020F0502020204030204" pitchFamily="34" charset="0"/>
              </a:rPr>
              <a:t> Food &amp; Beverage Industry M&amp;A and Valuation Insights</a:t>
            </a:r>
            <a:r>
              <a:rPr lang="en-US" sz="1000" dirty="0">
                <a:latin typeface="Calibri" panose="020F0502020204030204" pitchFamily="34" charset="0"/>
                <a:cs typeface="Calibri" panose="020F0502020204030204" pitchFamily="34" charset="0"/>
              </a:rPr>
              <a:t>, </a:t>
            </a:r>
            <a:r>
              <a:rPr sz="1000" dirty="0">
                <a:latin typeface="Calibri" panose="020F0502020204030204" pitchFamily="34" charset="0"/>
                <a:cs typeface="Calibri" panose="020F0502020204030204" pitchFamily="34" charset="0"/>
              </a:rPr>
              <a:t>Capital IQ. </a:t>
            </a:r>
          </a:p>
        </p:txBody>
      </p:sp>
      <p:graphicFrame>
        <p:nvGraphicFramePr>
          <p:cNvPr id="3" name="Chart 2">
            <a:extLst>
              <a:ext uri="{FF2B5EF4-FFF2-40B4-BE49-F238E27FC236}">
                <a16:creationId xmlns:a16="http://schemas.microsoft.com/office/drawing/2014/main" id="{F46C1692-8E9C-09D0-BE3B-ADA053E57868}"/>
              </a:ext>
            </a:extLst>
          </p:cNvPr>
          <p:cNvGraphicFramePr>
            <a:graphicFrameLocks/>
          </p:cNvGraphicFramePr>
          <p:nvPr>
            <p:extLst>
              <p:ext uri="{D42A27DB-BD31-4B8C-83A1-F6EECF244321}">
                <p14:modId xmlns:p14="http://schemas.microsoft.com/office/powerpoint/2010/main" val="4055980099"/>
              </p:ext>
            </p:extLst>
          </p:nvPr>
        </p:nvGraphicFramePr>
        <p:xfrm>
          <a:off x="227012" y="1199335"/>
          <a:ext cx="8689975" cy="4905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19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3F4D7-CF78-EB8B-1353-50F93D0A54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8C5D41-1909-4798-F6D3-A90956F6A6F6}"/>
              </a:ext>
            </a:extLst>
          </p:cNvPr>
          <p:cNvSpPr txBox="1"/>
          <p:nvPr/>
        </p:nvSpPr>
        <p:spPr>
          <a:xfrm>
            <a:off x="304800" y="406205"/>
            <a:ext cx="6595523" cy="584775"/>
          </a:xfrm>
          <a:prstGeom prst="rect">
            <a:avLst/>
          </a:prstGeom>
          <a:noFill/>
        </p:spPr>
        <p:txBody>
          <a:bodyPr wrap="none">
            <a:spAutoFit/>
          </a:bodyPr>
          <a:lstStyle/>
          <a:p>
            <a:r>
              <a:rPr sz="3200" b="1" dirty="0">
                <a:solidFill>
                  <a:srgbClr val="141414"/>
                </a:solidFill>
              </a:rPr>
              <a:t>F</a:t>
            </a:r>
            <a:r>
              <a:rPr lang="en-US" sz="3200" b="1" dirty="0">
                <a:solidFill>
                  <a:srgbClr val="141414"/>
                </a:solidFill>
              </a:rPr>
              <a:t>&amp;B Private M&amp;A Valuation Multiples</a:t>
            </a:r>
          </a:p>
        </p:txBody>
      </p:sp>
      <p:sp>
        <p:nvSpPr>
          <p:cNvPr id="4" name="Slide Number Placeholder 11">
            <a:extLst>
              <a:ext uri="{FF2B5EF4-FFF2-40B4-BE49-F238E27FC236}">
                <a16:creationId xmlns:a16="http://schemas.microsoft.com/office/drawing/2014/main" id="{821692A5-5FDC-4588-53D9-4A1776E6CBA6}"/>
              </a:ext>
            </a:extLst>
          </p:cNvPr>
          <p:cNvSpPr>
            <a:spLocks noGrp="1"/>
          </p:cNvSpPr>
          <p:nvPr>
            <p:ph type="sldNum" sz="quarter" idx="12"/>
          </p:nvPr>
        </p:nvSpPr>
        <p:spPr>
          <a:xfrm>
            <a:off x="7924800" y="6356350"/>
            <a:ext cx="762000" cy="365125"/>
          </a:xfrm>
        </p:spPr>
        <p:txBody>
          <a:bodyPr/>
          <a:lstStyle/>
          <a:p>
            <a:r>
              <a:rPr lang="en-US" dirty="0"/>
              <a:t>- </a:t>
            </a:r>
            <a:fld id="{E9C35123-D5BA-49EF-8209-D148F43B7EDC}" type="slidenum">
              <a:rPr lang="en-US" smtClean="0"/>
              <a:pPr/>
              <a:t>12</a:t>
            </a:fld>
            <a:r>
              <a:rPr lang="en-US" dirty="0"/>
              <a:t> -</a:t>
            </a:r>
          </a:p>
        </p:txBody>
      </p:sp>
      <p:sp>
        <p:nvSpPr>
          <p:cNvPr id="6" name="TextBox 5">
            <a:extLst>
              <a:ext uri="{FF2B5EF4-FFF2-40B4-BE49-F238E27FC236}">
                <a16:creationId xmlns:a16="http://schemas.microsoft.com/office/drawing/2014/main" id="{12441183-694A-B73B-33A1-E1D81BC06B61}"/>
              </a:ext>
            </a:extLst>
          </p:cNvPr>
          <p:cNvSpPr txBox="1"/>
          <p:nvPr/>
        </p:nvSpPr>
        <p:spPr>
          <a:xfrm>
            <a:off x="2993022" y="6532816"/>
            <a:ext cx="4633000" cy="246221"/>
          </a:xfrm>
          <a:prstGeom prst="rect">
            <a:avLst/>
          </a:prstGeom>
          <a:noFill/>
        </p:spPr>
        <p:txBody>
          <a:bodyPr wrap="none">
            <a:spAutoFit/>
          </a:bodyPr>
          <a:lstStyle/>
          <a:p>
            <a:r>
              <a:rPr sz="1000" dirty="0">
                <a:latin typeface="Calibri" panose="020F0502020204030204" pitchFamily="34" charset="0"/>
                <a:cs typeface="Calibri" panose="020F0502020204030204" pitchFamily="34" charset="0"/>
              </a:rPr>
              <a:t>Source: </a:t>
            </a:r>
            <a:r>
              <a:rPr sz="1000" dirty="0" err="1">
                <a:latin typeface="Calibri" panose="020F0502020204030204" pitchFamily="34" charset="0"/>
                <a:cs typeface="Calibri" panose="020F0502020204030204" pitchFamily="34" charset="0"/>
              </a:rPr>
              <a:t>Peakstone</a:t>
            </a:r>
            <a:r>
              <a:rPr sz="1000" dirty="0">
                <a:latin typeface="Calibri" panose="020F0502020204030204" pitchFamily="34" charset="0"/>
                <a:cs typeface="Calibri" panose="020F0502020204030204" pitchFamily="34" charset="0"/>
              </a:rPr>
              <a:t> Food &amp; Beverage Industry M&amp;A and Valuation Insights</a:t>
            </a:r>
            <a:r>
              <a:rPr lang="en-US" sz="1000" dirty="0">
                <a:latin typeface="Calibri" panose="020F0502020204030204" pitchFamily="34" charset="0"/>
                <a:cs typeface="Calibri" panose="020F0502020204030204" pitchFamily="34" charset="0"/>
              </a:rPr>
              <a:t>, </a:t>
            </a:r>
            <a:r>
              <a:rPr sz="1000" dirty="0">
                <a:latin typeface="Calibri" panose="020F0502020204030204" pitchFamily="34" charset="0"/>
                <a:cs typeface="Calibri" panose="020F0502020204030204" pitchFamily="34" charset="0"/>
              </a:rPr>
              <a:t>Capital IQ. </a:t>
            </a:r>
          </a:p>
        </p:txBody>
      </p:sp>
      <p:graphicFrame>
        <p:nvGraphicFramePr>
          <p:cNvPr id="3" name="Chart 2">
            <a:extLst>
              <a:ext uri="{FF2B5EF4-FFF2-40B4-BE49-F238E27FC236}">
                <a16:creationId xmlns:a16="http://schemas.microsoft.com/office/drawing/2014/main" id="{966F9116-B1D6-F0CF-9E99-0EC6B8CA671B}"/>
              </a:ext>
            </a:extLst>
          </p:cNvPr>
          <p:cNvGraphicFramePr>
            <a:graphicFrameLocks/>
          </p:cNvGraphicFramePr>
          <p:nvPr>
            <p:extLst>
              <p:ext uri="{D42A27DB-BD31-4B8C-83A1-F6EECF244321}">
                <p14:modId xmlns:p14="http://schemas.microsoft.com/office/powerpoint/2010/main" val="4156502878"/>
              </p:ext>
            </p:extLst>
          </p:nvPr>
        </p:nvGraphicFramePr>
        <p:xfrm>
          <a:off x="311228" y="1398478"/>
          <a:ext cx="8381999" cy="4883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72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4736592" y="4389122"/>
            <a:ext cx="3200400" cy="160019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p>
          <a:p>
            <a:pPr>
              <a:spcBef>
                <a:spcPts val="0"/>
              </a:spcBef>
            </a:pPr>
            <a:r>
              <a:rPr lang="en-US" sz="1000" dirty="0"/>
              <a:t>Andrew D. Williamson</a:t>
            </a:r>
          </a:p>
          <a:p>
            <a:pPr>
              <a:spcBef>
                <a:spcPts val="0"/>
              </a:spcBef>
            </a:pPr>
            <a:r>
              <a:rPr lang="en-US" sz="1000" dirty="0"/>
              <a:t>Managing Director</a:t>
            </a:r>
          </a:p>
          <a:p>
            <a:pPr>
              <a:spcBef>
                <a:spcPts val="0"/>
              </a:spcBef>
            </a:pPr>
            <a:r>
              <a:rPr lang="en-US" sz="1000" dirty="0"/>
              <a:t>Mobile: (310) 892-6209</a:t>
            </a:r>
          </a:p>
          <a:p>
            <a:pPr>
              <a:spcBef>
                <a:spcPts val="0"/>
              </a:spcBef>
            </a:pPr>
            <a:r>
              <a:rPr lang="en-US" sz="1000" dirty="0"/>
              <a:t>andrew@calabasascapital.com </a:t>
            </a:r>
          </a:p>
          <a:p>
            <a:endParaRPr lang="en-US" sz="1000" dirty="0"/>
          </a:p>
          <a:p>
            <a:endParaRPr lang="en-US" sz="1000" dirty="0"/>
          </a:p>
          <a:p>
            <a:endParaRPr lang="en-US" sz="1000" dirty="0"/>
          </a:p>
          <a:p>
            <a:endParaRPr lang="en-US" sz="1000" dirty="0"/>
          </a:p>
          <a:p>
            <a:endParaRPr lang="en-US" sz="1000" dirty="0"/>
          </a:p>
          <a:p>
            <a:r>
              <a:rPr lang="en-US" sz="1000" dirty="0"/>
              <a: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515590"/>
            <a:ext cx="5479532" cy="523522"/>
          </a:xfrm>
          <a:prstGeom prst="rect">
            <a:avLst/>
          </a:prstGeom>
        </p:spPr>
      </p:pic>
      <p:sp>
        <p:nvSpPr>
          <p:cNvPr id="14" name="TextBox 13"/>
          <p:cNvSpPr txBox="1"/>
          <p:nvPr/>
        </p:nvSpPr>
        <p:spPr>
          <a:xfrm>
            <a:off x="0" y="6076890"/>
            <a:ext cx="9144000" cy="400110"/>
          </a:xfrm>
          <a:prstGeom prst="rect">
            <a:avLst/>
          </a:prstGeom>
          <a:noFill/>
        </p:spPr>
        <p:txBody>
          <a:bodyPr wrap="square" rtlCol="0">
            <a:spAutoFit/>
          </a:bodyPr>
          <a:lstStyle/>
          <a:p>
            <a:pPr algn="ctr"/>
            <a:r>
              <a:rPr lang="en-US" sz="1000" dirty="0">
                <a:solidFill>
                  <a:srgbClr val="898989"/>
                </a:solidFill>
              </a:rPr>
              <a:t>26610 Agoura Road, Suite 120 Calabasas, CA 91302 | Phone: (818) 657-6130 Fax: (818) 657-6145</a:t>
            </a:r>
          </a:p>
          <a:p>
            <a:pPr algn="ctr"/>
            <a:endParaRPr lang="en-US" sz="1000" dirty="0">
              <a:solidFill>
                <a:srgbClr val="898989"/>
              </a:solidFill>
            </a:endParaRPr>
          </a:p>
        </p:txBody>
      </p:sp>
      <p:pic>
        <p:nvPicPr>
          <p:cNvPr id="6" name="Picture 2" descr="David Bonrou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984" y="2610624"/>
            <a:ext cx="1371600" cy="1802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478" y="2596898"/>
            <a:ext cx="1364628" cy="180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txBox="1">
            <a:spLocks/>
          </p:cNvSpPr>
          <p:nvPr/>
        </p:nvSpPr>
        <p:spPr>
          <a:xfrm>
            <a:off x="1243584" y="4389122"/>
            <a:ext cx="3200400" cy="160019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p>
          <a:p>
            <a:pPr>
              <a:spcBef>
                <a:spcPts val="0"/>
              </a:spcBef>
            </a:pPr>
            <a:r>
              <a:rPr lang="en-US" sz="1000" dirty="0"/>
              <a:t>David Bonrouhi</a:t>
            </a:r>
          </a:p>
          <a:p>
            <a:pPr>
              <a:spcBef>
                <a:spcPts val="0"/>
              </a:spcBef>
            </a:pPr>
            <a:r>
              <a:rPr lang="en-US" sz="1000" dirty="0"/>
              <a:t>Managing Director</a:t>
            </a:r>
          </a:p>
          <a:p>
            <a:pPr>
              <a:spcBef>
                <a:spcPts val="0"/>
              </a:spcBef>
            </a:pPr>
            <a:r>
              <a:rPr lang="en-US" sz="1000" dirty="0"/>
              <a:t>Mobile: (213) 500-4135</a:t>
            </a:r>
          </a:p>
          <a:p>
            <a:pPr>
              <a:spcBef>
                <a:spcPts val="0"/>
              </a:spcBef>
            </a:pPr>
            <a:r>
              <a:rPr lang="en-US" sz="1000" dirty="0"/>
              <a:t>david@calabasascapital.com </a:t>
            </a:r>
          </a:p>
          <a:p>
            <a:endParaRPr lang="en-US" sz="1000" dirty="0"/>
          </a:p>
          <a:p>
            <a:endParaRPr lang="en-US" sz="1000" dirty="0"/>
          </a:p>
          <a:p>
            <a:endParaRPr lang="en-US" sz="1000" dirty="0"/>
          </a:p>
          <a:p>
            <a:endParaRPr lang="en-US" sz="1000" dirty="0"/>
          </a:p>
          <a:p>
            <a:endParaRPr lang="en-US" sz="1000" dirty="0"/>
          </a:p>
          <a:p>
            <a:r>
              <a:rPr lang="en-US" sz="1000" dirty="0"/>
              <a:t> </a:t>
            </a:r>
          </a:p>
        </p:txBody>
      </p:sp>
    </p:spTree>
    <p:extLst>
      <p:ext uri="{BB962C8B-B14F-4D97-AF65-F5344CB8AC3E}">
        <p14:creationId xmlns:p14="http://schemas.microsoft.com/office/powerpoint/2010/main" val="72255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Calabasas Capital</a:t>
            </a:r>
          </a:p>
        </p:txBody>
      </p:sp>
      <p:sp>
        <p:nvSpPr>
          <p:cNvPr id="3" name="Content Placeholder 2"/>
          <p:cNvSpPr>
            <a:spLocks noGrp="1"/>
          </p:cNvSpPr>
          <p:nvPr>
            <p:ph idx="1"/>
          </p:nvPr>
        </p:nvSpPr>
        <p:spPr>
          <a:xfrm>
            <a:off x="457200" y="1447800"/>
            <a:ext cx="8229600" cy="2438400"/>
          </a:xfrm>
        </p:spPr>
        <p:txBody>
          <a:bodyPr>
            <a:normAutofit fontScale="92500"/>
          </a:bodyPr>
          <a:lstStyle/>
          <a:p>
            <a:pPr>
              <a:spcBef>
                <a:spcPts val="1000"/>
              </a:spcBef>
            </a:pPr>
            <a:r>
              <a:rPr lang="en-US" dirty="0">
                <a:cs typeface="Calibri" pitchFamily="34" charset="0"/>
              </a:rPr>
              <a:t>FINRA-registered Investment banking firm* serving privately held companies, including family-owned businesses and emerging growth companies, in the lower middle market ($10-$100mm revenue/$2-$12mm EBITDA)</a:t>
            </a:r>
          </a:p>
          <a:p>
            <a:pPr>
              <a:spcBef>
                <a:spcPts val="1000"/>
              </a:spcBef>
            </a:pPr>
            <a:r>
              <a:rPr lang="en-US" dirty="0"/>
              <a:t>Senior team of financial professionals with significant experience in M&amp;A advisory and private placements</a:t>
            </a:r>
          </a:p>
          <a:p>
            <a:pPr>
              <a:spcBef>
                <a:spcPts val="1000"/>
              </a:spcBef>
            </a:pPr>
            <a:r>
              <a:rPr lang="en-US" dirty="0"/>
              <a:t>Strong domain expertise in target sectors and connectivity with senior management and boards of established companies and their financial sponsors</a:t>
            </a:r>
          </a:p>
        </p:txBody>
      </p:sp>
      <p:sp>
        <p:nvSpPr>
          <p:cNvPr id="6" name="Rectangle 3"/>
          <p:cNvSpPr txBox="1">
            <a:spLocks noChangeArrowheads="1"/>
          </p:cNvSpPr>
          <p:nvPr/>
        </p:nvSpPr>
        <p:spPr>
          <a:xfrm>
            <a:off x="1557020" y="4543151"/>
            <a:ext cx="2633980" cy="12998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115888">
              <a:spcBef>
                <a:spcPts val="300"/>
              </a:spcBef>
              <a:buSzPct val="75000"/>
              <a:defRPr/>
            </a:pPr>
            <a:r>
              <a:rPr lang="en-US" sz="1800" dirty="0">
                <a:latin typeface="Calibri" pitchFamily="34" charset="0"/>
                <a:cs typeface="Calibri" pitchFamily="34" charset="0"/>
              </a:rPr>
              <a:t>Business sales</a:t>
            </a:r>
          </a:p>
          <a:p>
            <a:pPr marL="0" lvl="2" indent="115888">
              <a:spcBef>
                <a:spcPts val="300"/>
              </a:spcBef>
              <a:buSzPct val="75000"/>
              <a:defRPr/>
            </a:pPr>
            <a:r>
              <a:rPr lang="en-US" sz="1800" dirty="0">
                <a:latin typeface="Calibri" pitchFamily="34" charset="0"/>
                <a:cs typeface="Calibri" pitchFamily="34" charset="0"/>
              </a:rPr>
              <a:t>Subsidiary dispositions</a:t>
            </a:r>
          </a:p>
          <a:p>
            <a:pPr marL="0" lvl="2" indent="115888">
              <a:spcBef>
                <a:spcPts val="300"/>
              </a:spcBef>
              <a:buSzPct val="75000"/>
              <a:defRPr/>
            </a:pPr>
            <a:r>
              <a:rPr lang="en-US" sz="1800" dirty="0">
                <a:latin typeface="Calibri" pitchFamily="34" charset="0"/>
                <a:cs typeface="Calibri" pitchFamily="34" charset="0"/>
              </a:rPr>
              <a:t>Business purchases</a:t>
            </a:r>
          </a:p>
          <a:p>
            <a:pPr marL="0" lvl="2" indent="115888">
              <a:spcBef>
                <a:spcPts val="300"/>
              </a:spcBef>
              <a:buSzPct val="75000"/>
              <a:defRPr/>
            </a:pPr>
            <a:r>
              <a:rPr lang="en-US" sz="1800" dirty="0">
                <a:latin typeface="Calibri" pitchFamily="34" charset="0"/>
                <a:cs typeface="Calibri" pitchFamily="34" charset="0"/>
              </a:rPr>
              <a:t>Mergers and JVs</a:t>
            </a:r>
          </a:p>
        </p:txBody>
      </p:sp>
      <p:sp>
        <p:nvSpPr>
          <p:cNvPr id="7" name="TextBox 6"/>
          <p:cNvSpPr txBox="1"/>
          <p:nvPr/>
        </p:nvSpPr>
        <p:spPr>
          <a:xfrm>
            <a:off x="1257300" y="4143041"/>
            <a:ext cx="2658805" cy="400110"/>
          </a:xfrm>
          <a:prstGeom prst="rect">
            <a:avLst/>
          </a:prstGeom>
          <a:noFill/>
        </p:spPr>
        <p:txBody>
          <a:bodyPr wrap="none" rtlCol="0">
            <a:spAutoFit/>
          </a:bodyPr>
          <a:lstStyle/>
          <a:p>
            <a:pPr marL="0" lvl="1"/>
            <a:r>
              <a:rPr lang="en-US" sz="2000" b="1" dirty="0">
                <a:latin typeface="Calibri" pitchFamily="34" charset="0"/>
                <a:cs typeface="Calibri" pitchFamily="34" charset="0"/>
              </a:rPr>
              <a:t>Mergers &amp; Acquisitions</a:t>
            </a:r>
            <a:endParaRPr lang="en-US" sz="1600" dirty="0"/>
          </a:p>
        </p:txBody>
      </p:sp>
      <p:sp>
        <p:nvSpPr>
          <p:cNvPr id="8" name="Rectangle 7"/>
          <p:cNvSpPr/>
          <p:nvPr/>
        </p:nvSpPr>
        <p:spPr>
          <a:xfrm>
            <a:off x="1104900" y="4143041"/>
            <a:ext cx="2895600" cy="4045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3"/>
          <p:cNvSpPr txBox="1">
            <a:spLocks noChangeArrowheads="1"/>
          </p:cNvSpPr>
          <p:nvPr/>
        </p:nvSpPr>
        <p:spPr>
          <a:xfrm>
            <a:off x="5214620" y="4547616"/>
            <a:ext cx="2633980" cy="1295400"/>
          </a:xfrm>
          <a:prstGeom prst="rect">
            <a:avLst/>
          </a:prstGeom>
        </p:spPr>
        <p:txBody>
          <a:bodyPr vert="horz">
            <a:noAutofit/>
          </a:bodyPr>
          <a:lstStyle>
            <a:lvl1pPr marL="0" marR="0" indent="0" algn="l" rtl="0" eaLnBrk="1" latinLnBrk="0" hangingPunct="1">
              <a:spcBef>
                <a:spcPct val="20000"/>
              </a:spcBef>
              <a:buFontTx/>
              <a:buNone/>
              <a:defRPr kumimoji="0" sz="1400">
                <a:solidFill>
                  <a:schemeClr val="tx1"/>
                </a:solidFill>
                <a:latin typeface="+mn-lt"/>
                <a:ea typeface="+mn-ea"/>
                <a:cs typeface="+mn-cs"/>
              </a:defRPr>
            </a:lvl1pPr>
            <a:lvl2pPr marL="742950" indent="-285750" algn="l" rtl="0" eaLnBrk="1" latinLnBrk="0" hangingPunct="1">
              <a:spcBef>
                <a:spcPct val="20000"/>
              </a:spcBef>
              <a:buFontTx/>
              <a:buNone/>
              <a:defRPr kumimoji="0" sz="1400">
                <a:solidFill>
                  <a:schemeClr val="tx1"/>
                </a:solidFill>
                <a:latin typeface="+mn-lt"/>
                <a:ea typeface="+mn-ea"/>
                <a:cs typeface="+mn-cs"/>
              </a:defRPr>
            </a:lvl2pPr>
            <a:lvl3pPr marL="1143000" indent="-228600" algn="l" rtl="0" eaLnBrk="1" latinLnBrk="0" hangingPunct="1">
              <a:spcBef>
                <a:spcPct val="20000"/>
              </a:spcBef>
              <a:buFontTx/>
              <a:buNone/>
              <a:defRPr kumimoji="0" sz="1400">
                <a:solidFill>
                  <a:schemeClr val="tx1"/>
                </a:solidFill>
                <a:latin typeface="+mn-lt"/>
                <a:ea typeface="+mn-ea"/>
                <a:cs typeface="+mn-cs"/>
              </a:defRPr>
            </a:lvl3pPr>
            <a:lvl4pPr marL="1600200" indent="-228600" algn="l" rtl="0" eaLnBrk="1" latinLnBrk="0" hangingPunct="1">
              <a:spcBef>
                <a:spcPct val="20000"/>
              </a:spcBef>
              <a:buFontTx/>
              <a:buNone/>
              <a:defRPr kumimoji="0" sz="1400">
                <a:solidFill>
                  <a:schemeClr val="tx1"/>
                </a:solidFill>
                <a:latin typeface="+mn-lt"/>
                <a:ea typeface="+mn-ea"/>
                <a:cs typeface="+mn-cs"/>
              </a:defRPr>
            </a:lvl4pPr>
            <a:lvl5pPr marL="2057400" indent="-228600" algn="l" rtl="0" eaLnBrk="1" latinLnBrk="0" hangingPunct="1">
              <a:spcBef>
                <a:spcPct val="20000"/>
              </a:spcBef>
              <a:buFontTx/>
              <a:buNone/>
              <a:defRPr kumimoji="0" sz="14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pPr marL="115888" lvl="2" indent="-115888">
              <a:spcBef>
                <a:spcPts val="300"/>
              </a:spcBef>
              <a:buSzPct val="75000"/>
              <a:buFont typeface="Arial" panose="020B0604020202020204" pitchFamily="34" charset="0"/>
              <a:buChar char="•"/>
              <a:defRPr/>
            </a:pPr>
            <a:r>
              <a:rPr lang="en-US" sz="1800" kern="0" dirty="0">
                <a:latin typeface="Calibri" pitchFamily="34" charset="0"/>
                <a:cs typeface="Calibri" pitchFamily="34" charset="0"/>
              </a:rPr>
              <a:t>Private Equity</a:t>
            </a:r>
          </a:p>
          <a:p>
            <a:pPr marL="115888" lvl="2" indent="-115888">
              <a:spcBef>
                <a:spcPts val="300"/>
              </a:spcBef>
              <a:buSzPct val="75000"/>
              <a:buFont typeface="Arial" panose="020B0604020202020204" pitchFamily="34" charset="0"/>
              <a:buChar char="•"/>
              <a:defRPr/>
            </a:pPr>
            <a:r>
              <a:rPr lang="en-US" sz="1800" kern="0" dirty="0">
                <a:latin typeface="Calibri" pitchFamily="34" charset="0"/>
                <a:cs typeface="Calibri" pitchFamily="34" charset="0"/>
              </a:rPr>
              <a:t>Subordinated Debt</a:t>
            </a:r>
          </a:p>
          <a:p>
            <a:pPr marL="115888" lvl="2" indent="-115888">
              <a:spcBef>
                <a:spcPts val="300"/>
              </a:spcBef>
              <a:buSzPct val="75000"/>
              <a:buFont typeface="Arial" panose="020B0604020202020204" pitchFamily="34" charset="0"/>
              <a:buChar char="•"/>
              <a:defRPr/>
            </a:pPr>
            <a:r>
              <a:rPr lang="en-US" sz="1800" kern="0" dirty="0">
                <a:latin typeface="Calibri" pitchFamily="34" charset="0"/>
                <a:cs typeface="Calibri" pitchFamily="34" charset="0"/>
              </a:rPr>
              <a:t>Senior Debt</a:t>
            </a:r>
          </a:p>
        </p:txBody>
      </p:sp>
      <p:sp>
        <p:nvSpPr>
          <p:cNvPr id="10" name="TextBox 9"/>
          <p:cNvSpPr txBox="1"/>
          <p:nvPr/>
        </p:nvSpPr>
        <p:spPr>
          <a:xfrm>
            <a:off x="4762500" y="4147505"/>
            <a:ext cx="2819400" cy="400110"/>
          </a:xfrm>
          <a:prstGeom prst="rect">
            <a:avLst/>
          </a:prstGeom>
          <a:noFill/>
        </p:spPr>
        <p:txBody>
          <a:bodyPr wrap="square" rtlCol="0">
            <a:spAutoFit/>
          </a:bodyPr>
          <a:lstStyle/>
          <a:p>
            <a:pPr marL="0" lvl="1" algn="ctr"/>
            <a:r>
              <a:rPr lang="en-US" sz="2000" b="1" dirty="0">
                <a:latin typeface="Calibri" pitchFamily="34" charset="0"/>
                <a:cs typeface="Calibri" pitchFamily="34" charset="0"/>
              </a:rPr>
              <a:t>Capital Raising</a:t>
            </a:r>
            <a:endParaRPr lang="en-US" sz="1600" dirty="0"/>
          </a:p>
        </p:txBody>
      </p:sp>
      <p:sp>
        <p:nvSpPr>
          <p:cNvPr id="11" name="Rectangle 10"/>
          <p:cNvSpPr/>
          <p:nvPr/>
        </p:nvSpPr>
        <p:spPr>
          <a:xfrm>
            <a:off x="4686300" y="4147506"/>
            <a:ext cx="2971800" cy="4001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Slide Number Placeholder 11"/>
          <p:cNvSpPr>
            <a:spLocks noGrp="1"/>
          </p:cNvSpPr>
          <p:nvPr>
            <p:ph type="sldNum" sz="quarter" idx="12"/>
          </p:nvPr>
        </p:nvSpPr>
        <p:spPr/>
        <p:txBody>
          <a:bodyPr/>
          <a:lstStyle/>
          <a:p>
            <a:r>
              <a:rPr lang="en-US" dirty="0"/>
              <a:t>- </a:t>
            </a:r>
            <a:fld id="{E9C35123-D5BA-49EF-8209-D148F43B7EDC}" type="slidenum">
              <a:rPr lang="en-US" smtClean="0"/>
              <a:pPr/>
              <a:t>2</a:t>
            </a:fld>
            <a:r>
              <a:rPr lang="en-US" dirty="0"/>
              <a:t> -</a:t>
            </a:r>
          </a:p>
        </p:txBody>
      </p:sp>
      <p:sp>
        <p:nvSpPr>
          <p:cNvPr id="4" name="TextBox 3">
            <a:extLst>
              <a:ext uri="{FF2B5EF4-FFF2-40B4-BE49-F238E27FC236}">
                <a16:creationId xmlns:a16="http://schemas.microsoft.com/office/drawing/2014/main" id="{1F78A574-76F2-4FD5-CD51-30603B47B949}"/>
              </a:ext>
            </a:extLst>
          </p:cNvPr>
          <p:cNvSpPr txBox="1"/>
          <p:nvPr/>
        </p:nvSpPr>
        <p:spPr>
          <a:xfrm>
            <a:off x="419100" y="5987018"/>
            <a:ext cx="8534400" cy="307777"/>
          </a:xfrm>
          <a:prstGeom prst="rect">
            <a:avLst/>
          </a:prstGeom>
          <a:noFill/>
        </p:spPr>
        <p:txBody>
          <a:bodyPr wrap="square" rtlCol="0">
            <a:spAutoFit/>
          </a:bodyPr>
          <a:lstStyle/>
          <a:p>
            <a:r>
              <a:rPr lang="en-US" sz="1400" dirty="0"/>
              <a:t>*Calabasas Capital is a dba of Fallbrook Capital Securities Corp., member FINRA-SIPC.</a:t>
            </a:r>
          </a:p>
        </p:txBody>
      </p:sp>
    </p:spTree>
    <p:extLst>
      <p:ext uri="{BB962C8B-B14F-4D97-AF65-F5344CB8AC3E}">
        <p14:creationId xmlns:p14="http://schemas.microsoft.com/office/powerpoint/2010/main" val="73397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Focus and Expertise</a:t>
            </a:r>
          </a:p>
        </p:txBody>
      </p:sp>
      <p:sp>
        <p:nvSpPr>
          <p:cNvPr id="6" name="Rectangle 5"/>
          <p:cNvSpPr/>
          <p:nvPr/>
        </p:nvSpPr>
        <p:spPr>
          <a:xfrm>
            <a:off x="1030974" y="3248415"/>
            <a:ext cx="2133600" cy="1323439"/>
          </a:xfrm>
          <a:prstGeom prst="rect">
            <a:avLst/>
          </a:prstGeom>
        </p:spPr>
        <p:txBody>
          <a:bodyPr wrap="square">
            <a:spAutoFit/>
          </a:bodyPr>
          <a:lstStyle/>
          <a:p>
            <a:pPr algn="ctr"/>
            <a:r>
              <a:rPr lang="en-US" sz="1600" b="1" u="sng" dirty="0"/>
              <a:t>Consumer</a:t>
            </a:r>
          </a:p>
          <a:p>
            <a:pPr marL="111125" indent="122238">
              <a:buFont typeface="Arial" panose="020B0604020202020204" pitchFamily="34" charset="0"/>
              <a:buChar char="•"/>
            </a:pPr>
            <a:r>
              <a:rPr lang="en-US" sz="1600" dirty="0"/>
              <a:t>Food &amp; Beverage</a:t>
            </a:r>
          </a:p>
          <a:p>
            <a:pPr marL="111125" indent="122238">
              <a:buFont typeface="Arial" panose="020B0604020202020204" pitchFamily="34" charset="0"/>
              <a:buChar char="•"/>
            </a:pPr>
            <a:r>
              <a:rPr lang="en-US" sz="1600" dirty="0"/>
              <a:t>E-Commerce</a:t>
            </a:r>
          </a:p>
          <a:p>
            <a:pPr marL="111125" indent="122238">
              <a:buFont typeface="Arial" panose="020B0604020202020204" pitchFamily="34" charset="0"/>
              <a:buChar char="•"/>
            </a:pPr>
            <a:r>
              <a:rPr lang="en-US" sz="1600" dirty="0"/>
              <a:t>CPG</a:t>
            </a:r>
          </a:p>
          <a:p>
            <a:pPr marL="111125" indent="122238">
              <a:buFont typeface="Arial" panose="020B0604020202020204" pitchFamily="34" charset="0"/>
              <a:buChar char="•"/>
            </a:pPr>
            <a:r>
              <a:rPr lang="en-US" sz="1600" dirty="0"/>
              <a:t>Retail/Restaurants</a:t>
            </a:r>
          </a:p>
        </p:txBody>
      </p:sp>
      <p:sp>
        <p:nvSpPr>
          <p:cNvPr id="7" name="Rectangle 6"/>
          <p:cNvSpPr/>
          <p:nvPr/>
        </p:nvSpPr>
        <p:spPr>
          <a:xfrm>
            <a:off x="3352800" y="3248561"/>
            <a:ext cx="2402574" cy="1323439"/>
          </a:xfrm>
          <a:prstGeom prst="rect">
            <a:avLst/>
          </a:prstGeom>
        </p:spPr>
        <p:txBody>
          <a:bodyPr wrap="square">
            <a:spAutoFit/>
          </a:bodyPr>
          <a:lstStyle/>
          <a:p>
            <a:pPr algn="ctr"/>
            <a:r>
              <a:rPr lang="en-US" sz="1600" b="1" u="sng" dirty="0"/>
              <a:t>Tech / Business Services</a:t>
            </a:r>
          </a:p>
          <a:p>
            <a:pPr marL="284163" indent="-115888">
              <a:buFont typeface="Arial" panose="020B0604020202020204" pitchFamily="34" charset="0"/>
              <a:buChar char="•"/>
            </a:pPr>
            <a:r>
              <a:rPr lang="en-US" sz="1600" dirty="0"/>
              <a:t>SaaS/Software</a:t>
            </a:r>
          </a:p>
          <a:p>
            <a:pPr marL="284163" indent="-115888">
              <a:buFont typeface="Arial" panose="020B0604020202020204" pitchFamily="34" charset="0"/>
              <a:buChar char="•"/>
            </a:pPr>
            <a:r>
              <a:rPr lang="en-US" sz="1600" dirty="0"/>
              <a:t>Defense/Govt. Services</a:t>
            </a:r>
          </a:p>
          <a:p>
            <a:pPr marL="284163" indent="-115888">
              <a:buFont typeface="Arial" panose="020B0604020202020204" pitchFamily="34" charset="0"/>
              <a:buChar char="•"/>
            </a:pPr>
            <a:r>
              <a:rPr lang="en-US" sz="1600" dirty="0"/>
              <a:t>IT Enabled Services</a:t>
            </a:r>
          </a:p>
          <a:p>
            <a:pPr marL="284163" indent="-115888">
              <a:buFont typeface="Arial" panose="020B0604020202020204" pitchFamily="34" charset="0"/>
              <a:buChar char="•"/>
            </a:pPr>
            <a:r>
              <a:rPr lang="en-US" sz="1600" dirty="0"/>
              <a:t>Marketing/Media</a:t>
            </a:r>
          </a:p>
        </p:txBody>
      </p:sp>
      <p:sp>
        <p:nvSpPr>
          <p:cNvPr id="8" name="Rectangle 7"/>
          <p:cNvSpPr/>
          <p:nvPr/>
        </p:nvSpPr>
        <p:spPr>
          <a:xfrm>
            <a:off x="5755374" y="3248415"/>
            <a:ext cx="2321826" cy="1323439"/>
          </a:xfrm>
          <a:prstGeom prst="rect">
            <a:avLst/>
          </a:prstGeom>
        </p:spPr>
        <p:txBody>
          <a:bodyPr wrap="square">
            <a:spAutoFit/>
          </a:bodyPr>
          <a:lstStyle/>
          <a:p>
            <a:pPr algn="ctr"/>
            <a:r>
              <a:rPr lang="en-US" sz="1600" b="1" u="sng" dirty="0"/>
              <a:t>Industrial</a:t>
            </a:r>
          </a:p>
          <a:p>
            <a:pPr marL="284163" indent="-115888">
              <a:buFont typeface="Arial" panose="020B0604020202020204" pitchFamily="34" charset="0"/>
              <a:buChar char="•"/>
            </a:pPr>
            <a:r>
              <a:rPr lang="en-US" sz="1600" dirty="0"/>
              <a:t>Aerospace &amp; Defense</a:t>
            </a:r>
          </a:p>
          <a:p>
            <a:pPr marL="284163" indent="-115888">
              <a:buFont typeface="Arial" panose="020B0604020202020204" pitchFamily="34" charset="0"/>
              <a:buChar char="•"/>
            </a:pPr>
            <a:r>
              <a:rPr lang="en-US" sz="1600" dirty="0"/>
              <a:t>Industrial Tech</a:t>
            </a:r>
          </a:p>
          <a:p>
            <a:pPr marL="284163" indent="-115888">
              <a:buFont typeface="Arial" panose="020B0604020202020204" pitchFamily="34" charset="0"/>
              <a:buChar char="•"/>
            </a:pPr>
            <a:r>
              <a:rPr lang="en-US" sz="1600" dirty="0"/>
              <a:t>Manufacturing</a:t>
            </a:r>
          </a:p>
          <a:p>
            <a:pPr marL="284163" indent="-115888">
              <a:buFont typeface="Arial" panose="020B0604020202020204" pitchFamily="34" charset="0"/>
              <a:buChar char="•"/>
            </a:pPr>
            <a:r>
              <a:rPr lang="en-US" sz="1600" dirty="0"/>
              <a:t>Distribution</a:t>
            </a:r>
          </a:p>
        </p:txBody>
      </p:sp>
      <p:pic>
        <p:nvPicPr>
          <p:cNvPr id="9" name="Picture 8"/>
          <p:cNvPicPr>
            <a:picLocks noChangeAspect="1"/>
          </p:cNvPicPr>
          <p:nvPr/>
        </p:nvPicPr>
        <p:blipFill>
          <a:blip r:embed="rId2"/>
          <a:stretch>
            <a:fillRect/>
          </a:stretch>
        </p:blipFill>
        <p:spPr>
          <a:xfrm>
            <a:off x="1183374" y="1623916"/>
            <a:ext cx="1905000" cy="150028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42" y="1641465"/>
            <a:ext cx="1987558" cy="1493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0432" y="4681374"/>
            <a:ext cx="2004060" cy="149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r>
              <a:rPr lang="en-US" dirty="0"/>
              <a:t>- </a:t>
            </a:r>
            <a:fld id="{E9C35123-D5BA-49EF-8209-D148F43B7EDC}" type="slidenum">
              <a:rPr lang="en-US" smtClean="0"/>
              <a:pPr/>
              <a:t>3</a:t>
            </a:fld>
            <a:r>
              <a:rPr lang="en-US" dirty="0"/>
              <a:t> -</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160" y="1631108"/>
            <a:ext cx="19812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1268" y="4729765"/>
            <a:ext cx="2045682" cy="146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6636" y="4724400"/>
            <a:ext cx="2065723"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92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Team</a:t>
            </a:r>
          </a:p>
        </p:txBody>
      </p:sp>
      <p:sp>
        <p:nvSpPr>
          <p:cNvPr id="6" name="Rectangle 7"/>
          <p:cNvSpPr>
            <a:spLocks noChangeArrowheads="1"/>
          </p:cNvSpPr>
          <p:nvPr/>
        </p:nvSpPr>
        <p:spPr bwMode="auto">
          <a:xfrm>
            <a:off x="457200" y="1432750"/>
            <a:ext cx="7848600" cy="5121402"/>
          </a:xfrm>
          <a:prstGeom prst="rect">
            <a:avLst/>
          </a:prstGeom>
          <a:noFill/>
          <a:ln w="9525">
            <a:noFill/>
            <a:miter lim="800000"/>
            <a:headEnd/>
            <a:tailEnd/>
          </a:ln>
        </p:spPr>
        <p:txBody>
          <a:bodyPr wrap="square">
            <a:spAutoFit/>
          </a:bodyPr>
          <a:lstStyle/>
          <a:p>
            <a:pPr>
              <a:lnSpc>
                <a:spcPct val="80000"/>
              </a:lnSpc>
              <a:spcAft>
                <a:spcPts val="600"/>
              </a:spcAft>
            </a:pPr>
            <a:r>
              <a:rPr lang="en-US" sz="2000" b="1" dirty="0">
                <a:latin typeface="Calibri" pitchFamily="34" charset="0"/>
              </a:rPr>
              <a:t>David Bonrouhi, Managing Director</a:t>
            </a:r>
            <a:endParaRPr lang="en-US" sz="2000" dirty="0">
              <a:latin typeface="Calibri" pitchFamily="34" charset="0"/>
            </a:endParaRPr>
          </a:p>
          <a:p>
            <a:pPr lvl="1" indent="-173038">
              <a:lnSpc>
                <a:spcPct val="80000"/>
              </a:lnSpc>
              <a:spcAft>
                <a:spcPts val="600"/>
              </a:spcAft>
              <a:buSzPct val="100000"/>
              <a:buFont typeface="Wingdings" pitchFamily="2" charset="2"/>
              <a:buChar char="§"/>
            </a:pPr>
            <a:r>
              <a:rPr lang="en-US" sz="1600" dirty="0">
                <a:latin typeface="Calibri" pitchFamily="34" charset="0"/>
              </a:rPr>
              <a:t>30 Years in Investment Banking &amp; Private Equity </a:t>
            </a:r>
          </a:p>
          <a:p>
            <a:pPr lvl="1" indent="-173038">
              <a:lnSpc>
                <a:spcPct val="80000"/>
              </a:lnSpc>
              <a:spcAft>
                <a:spcPts val="600"/>
              </a:spcAft>
              <a:buSzPct val="100000"/>
              <a:buFont typeface="Wingdings" pitchFamily="2" charset="2"/>
              <a:buChar char="§"/>
            </a:pPr>
            <a:r>
              <a:rPr lang="en-US" sz="1600" dirty="0">
                <a:latin typeface="Calibri" pitchFamily="34" charset="0"/>
              </a:rPr>
              <a:t>Two years experience in Big 6 Public Accounting (PwC); CPA Licensed (non practicing)  </a:t>
            </a:r>
          </a:p>
          <a:p>
            <a:pPr lvl="1" indent="-173038">
              <a:lnSpc>
                <a:spcPct val="80000"/>
              </a:lnSpc>
              <a:spcAft>
                <a:spcPts val="600"/>
              </a:spcAft>
              <a:buSzPct val="100000"/>
              <a:buFont typeface="Wingdings" pitchFamily="2" charset="2"/>
              <a:buChar char="§"/>
            </a:pPr>
            <a:r>
              <a:rPr lang="en-US" sz="1600" dirty="0">
                <a:latin typeface="Calibri" pitchFamily="34" charset="0"/>
              </a:rPr>
              <a:t>Series 7, 63 and 79 Securities Licenses with Fallbrook Capital</a:t>
            </a:r>
          </a:p>
          <a:p>
            <a:pPr lvl="1" indent="-173038">
              <a:lnSpc>
                <a:spcPct val="80000"/>
              </a:lnSpc>
              <a:spcAft>
                <a:spcPts val="600"/>
              </a:spcAft>
              <a:buSzPct val="100000"/>
              <a:buFont typeface="Wingdings" pitchFamily="2" charset="2"/>
              <a:buChar char="§"/>
            </a:pPr>
            <a:r>
              <a:rPr lang="en-US" sz="1600" dirty="0">
                <a:latin typeface="Calibri" pitchFamily="34" charset="0"/>
              </a:rPr>
              <a:t>M.S. in Tax; B.S. in Accounting (Miami Univ. (OH)); MBA UCLA Anderson School</a:t>
            </a:r>
            <a:endParaRPr lang="en-US" b="1" dirty="0">
              <a:latin typeface="Calibri" pitchFamily="34" charset="0"/>
            </a:endParaRPr>
          </a:p>
          <a:p>
            <a:pPr>
              <a:lnSpc>
                <a:spcPct val="80000"/>
              </a:lnSpc>
              <a:spcAft>
                <a:spcPts val="600"/>
              </a:spcAft>
            </a:pPr>
            <a:r>
              <a:rPr lang="en-US" sz="2000" b="1" dirty="0">
                <a:latin typeface="Calibri" pitchFamily="34" charset="0"/>
              </a:rPr>
              <a:t>Andrew D. Williamson, Managing Director</a:t>
            </a:r>
            <a:endParaRPr lang="en-US" sz="2000" dirty="0">
              <a:latin typeface="Calibri" pitchFamily="34" charset="0"/>
            </a:endParaRPr>
          </a:p>
          <a:p>
            <a:pPr lvl="1" indent="-173038">
              <a:lnSpc>
                <a:spcPct val="80000"/>
              </a:lnSpc>
              <a:spcAft>
                <a:spcPts val="600"/>
              </a:spcAft>
              <a:buSzPct val="100000"/>
              <a:buFont typeface="Wingdings" pitchFamily="2" charset="2"/>
              <a:buChar char="§"/>
            </a:pPr>
            <a:r>
              <a:rPr lang="en-US" sz="1600" dirty="0">
                <a:latin typeface="Calibri" pitchFamily="34" charset="0"/>
              </a:rPr>
              <a:t>17 Years in Investment Banking and VC</a:t>
            </a:r>
          </a:p>
          <a:p>
            <a:pPr lvl="1" indent="-173038">
              <a:lnSpc>
                <a:spcPct val="80000"/>
              </a:lnSpc>
              <a:spcAft>
                <a:spcPts val="600"/>
              </a:spcAft>
              <a:buSzPct val="100000"/>
              <a:buFont typeface="Wingdings" pitchFamily="2" charset="2"/>
              <a:buChar char="§"/>
            </a:pPr>
            <a:r>
              <a:rPr lang="en-US" sz="1600" dirty="0">
                <a:latin typeface="Calibri" pitchFamily="34" charset="0"/>
              </a:rPr>
              <a:t>4 Years in CFO/GM roles at PE backed companies (Merex Group, DM Natural Products)  </a:t>
            </a:r>
          </a:p>
          <a:p>
            <a:pPr lvl="1" indent="-173038">
              <a:lnSpc>
                <a:spcPct val="80000"/>
              </a:lnSpc>
              <a:spcAft>
                <a:spcPts val="600"/>
              </a:spcAft>
              <a:buSzPct val="100000"/>
              <a:buFont typeface="Wingdings" pitchFamily="2" charset="2"/>
              <a:buChar char="§"/>
            </a:pPr>
            <a:r>
              <a:rPr lang="en-US" sz="1600" dirty="0">
                <a:latin typeface="Calibri" pitchFamily="34" charset="0"/>
              </a:rPr>
              <a:t>7 Years operating experience in VC backed software company (TSC) including 2 years with Oracle Corporation after being acquired.</a:t>
            </a:r>
          </a:p>
          <a:p>
            <a:pPr lvl="1" indent="-173038">
              <a:lnSpc>
                <a:spcPct val="80000"/>
              </a:lnSpc>
              <a:spcAft>
                <a:spcPts val="600"/>
              </a:spcAft>
              <a:buSzPct val="100000"/>
              <a:buFont typeface="Wingdings" pitchFamily="2" charset="2"/>
              <a:buChar char="§"/>
            </a:pPr>
            <a:r>
              <a:rPr lang="en-US" sz="1600" dirty="0">
                <a:latin typeface="Calibri" pitchFamily="34" charset="0"/>
              </a:rPr>
              <a:t>Licensed CA (ICAA), 3 years Big 6 Accounting &amp; Consulting (PwC)</a:t>
            </a:r>
          </a:p>
          <a:p>
            <a:pPr lvl="1" indent="-173038">
              <a:lnSpc>
                <a:spcPct val="80000"/>
              </a:lnSpc>
              <a:spcAft>
                <a:spcPts val="600"/>
              </a:spcAft>
              <a:buSzPct val="100000"/>
              <a:buFont typeface="Wingdings" pitchFamily="2" charset="2"/>
              <a:buChar char="§"/>
            </a:pPr>
            <a:r>
              <a:rPr lang="en-US" sz="1600" dirty="0">
                <a:latin typeface="Calibri" pitchFamily="34" charset="0"/>
              </a:rPr>
              <a:t>Series 7, 63 and 79 Securities Licenses with Fallbrook Capital</a:t>
            </a:r>
          </a:p>
          <a:p>
            <a:pPr lvl="1" indent="-173038">
              <a:lnSpc>
                <a:spcPct val="80000"/>
              </a:lnSpc>
              <a:spcAft>
                <a:spcPts val="600"/>
              </a:spcAft>
              <a:buSzPct val="100000"/>
              <a:buFont typeface="Wingdings" pitchFamily="2" charset="2"/>
              <a:buChar char="§"/>
            </a:pPr>
            <a:r>
              <a:rPr lang="en-US" sz="1600" dirty="0">
                <a:latin typeface="Calibri" pitchFamily="34" charset="0"/>
              </a:rPr>
              <a:t>MBA UCLA Anderson School; Bachelors of Commerce (University of Western Australia)</a:t>
            </a:r>
          </a:p>
          <a:p>
            <a:pPr marL="0" lvl="1">
              <a:lnSpc>
                <a:spcPct val="80000"/>
              </a:lnSpc>
              <a:spcAft>
                <a:spcPts val="600"/>
              </a:spcAft>
              <a:buSzPct val="100000"/>
            </a:pPr>
            <a:r>
              <a:rPr lang="en-US" sz="2000" b="1" dirty="0">
                <a:latin typeface="Calibri" pitchFamily="34" charset="0"/>
              </a:rPr>
              <a:t>Sunil Joshi, Strategic Partner </a:t>
            </a:r>
          </a:p>
          <a:p>
            <a:pPr lvl="1" indent="-173038">
              <a:lnSpc>
                <a:spcPct val="80000"/>
              </a:lnSpc>
              <a:spcAft>
                <a:spcPts val="600"/>
              </a:spcAft>
              <a:buSzPct val="100000"/>
              <a:buFont typeface="Wingdings" pitchFamily="2" charset="2"/>
              <a:buChar char="§"/>
            </a:pPr>
            <a:r>
              <a:rPr lang="en-US" sz="1600" dirty="0">
                <a:latin typeface="Calibri" pitchFamily="34" charset="0"/>
              </a:rPr>
              <a:t>&gt;20 years as healthcare industry consultant as principal of The Prospera Group.  </a:t>
            </a:r>
          </a:p>
          <a:p>
            <a:pPr lvl="1" indent="-173038">
              <a:lnSpc>
                <a:spcPct val="80000"/>
              </a:lnSpc>
              <a:spcAft>
                <a:spcPts val="600"/>
              </a:spcAft>
              <a:buSzPct val="100000"/>
              <a:buFont typeface="Wingdings" pitchFamily="2" charset="2"/>
              <a:buChar char="§"/>
            </a:pPr>
            <a:r>
              <a:rPr lang="en-US" sz="1600" dirty="0">
                <a:latin typeface="Calibri" pitchFamily="34" charset="0"/>
              </a:rPr>
              <a:t>Series 63 and 79 Securities Licenses</a:t>
            </a:r>
          </a:p>
          <a:p>
            <a:pPr marL="0" lvl="1">
              <a:lnSpc>
                <a:spcPct val="80000"/>
              </a:lnSpc>
              <a:spcAft>
                <a:spcPts val="600"/>
              </a:spcAft>
              <a:buSzPct val="100000"/>
            </a:pPr>
            <a:endParaRPr lang="en-US" sz="2000" b="1" dirty="0">
              <a:latin typeface="Calibri" pitchFamily="34" charset="0"/>
            </a:endParaRPr>
          </a:p>
          <a:p>
            <a:pPr marL="0" lvl="1">
              <a:lnSpc>
                <a:spcPct val="80000"/>
              </a:lnSpc>
              <a:spcAft>
                <a:spcPts val="600"/>
              </a:spcAft>
              <a:buSzPct val="100000"/>
            </a:pPr>
            <a:endParaRPr lang="en-US" sz="2000" b="1" dirty="0">
              <a:latin typeface="Calibri" pitchFamily="34" charset="0"/>
            </a:endParaRPr>
          </a:p>
        </p:txBody>
      </p:sp>
      <p:sp>
        <p:nvSpPr>
          <p:cNvPr id="3" name="Slide Number Placeholder 2"/>
          <p:cNvSpPr>
            <a:spLocks noGrp="1"/>
          </p:cNvSpPr>
          <p:nvPr>
            <p:ph type="sldNum" sz="quarter" idx="12"/>
          </p:nvPr>
        </p:nvSpPr>
        <p:spPr/>
        <p:txBody>
          <a:bodyPr/>
          <a:lstStyle/>
          <a:p>
            <a:r>
              <a:rPr lang="en-US" dirty="0"/>
              <a:t>- </a:t>
            </a:r>
            <a:fld id="{E9C35123-D5BA-49EF-8209-D148F43B7EDC}" type="slidenum">
              <a:rPr lang="en-US" smtClean="0"/>
              <a:pPr/>
              <a:t>4</a:t>
            </a:fld>
            <a:r>
              <a:rPr lang="en-US" dirty="0"/>
              <a:t> -</a:t>
            </a:r>
          </a:p>
        </p:txBody>
      </p:sp>
    </p:spTree>
    <p:extLst>
      <p:ext uri="{BB962C8B-B14F-4D97-AF65-F5344CB8AC3E}">
        <p14:creationId xmlns:p14="http://schemas.microsoft.com/office/powerpoint/2010/main" val="255994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0679C90-6F61-2CD8-CE00-F576661D1A63}"/>
              </a:ext>
            </a:extLst>
          </p:cNvPr>
          <p:cNvSpPr>
            <a:spLocks noGrp="1"/>
          </p:cNvSpPr>
          <p:nvPr>
            <p:ph type="title"/>
          </p:nvPr>
        </p:nvSpPr>
        <p:spPr>
          <a:xfrm>
            <a:off x="457200" y="-60532"/>
            <a:ext cx="8229600" cy="1066800"/>
          </a:xfrm>
        </p:spPr>
        <p:txBody>
          <a:bodyPr/>
          <a:lstStyle/>
          <a:p>
            <a:r>
              <a:rPr lang="en-US" dirty="0"/>
              <a:t>Calabasas Capital Knows the Food Industry</a:t>
            </a:r>
          </a:p>
        </p:txBody>
      </p:sp>
      <p:sp>
        <p:nvSpPr>
          <p:cNvPr id="4" name="Slide Number Placeholder 3">
            <a:extLst>
              <a:ext uri="{FF2B5EF4-FFF2-40B4-BE49-F238E27FC236}">
                <a16:creationId xmlns:a16="http://schemas.microsoft.com/office/drawing/2014/main" id="{4587600C-21C5-DBC4-6F09-E74D270DC3AE}"/>
              </a:ext>
            </a:extLst>
          </p:cNvPr>
          <p:cNvSpPr>
            <a:spLocks noGrp="1"/>
          </p:cNvSpPr>
          <p:nvPr>
            <p:ph type="sldNum" sz="quarter" idx="12"/>
          </p:nvPr>
        </p:nvSpPr>
        <p:spPr>
          <a:xfrm>
            <a:off x="7924800" y="6290028"/>
            <a:ext cx="762000" cy="365125"/>
          </a:xfrm>
        </p:spPr>
        <p:txBody>
          <a:bodyPr anchor="ctr">
            <a:normAutofit/>
          </a:bodyPr>
          <a:lstStyle/>
          <a:p>
            <a:pPr>
              <a:spcAft>
                <a:spcPts val="600"/>
              </a:spcAft>
            </a:pPr>
            <a:r>
              <a:rPr lang="en-US" dirty="0"/>
              <a:t>- </a:t>
            </a:r>
            <a:fld id="{E9C35123-D5BA-49EF-8209-D148F43B7EDC}" type="slidenum">
              <a:rPr lang="en-US" smtClean="0"/>
              <a:pPr>
                <a:spcAft>
                  <a:spcPts val="600"/>
                </a:spcAft>
              </a:pPr>
              <a:t>5</a:t>
            </a:fld>
            <a:r>
              <a:rPr lang="en-US" dirty="0"/>
              <a:t> -</a:t>
            </a:r>
          </a:p>
        </p:txBody>
      </p:sp>
      <p:pic>
        <p:nvPicPr>
          <p:cNvPr id="13" name="Picture 12" descr="A picture containing text, fruit, screenshot&#10;&#10;Description automatically generated">
            <a:extLst>
              <a:ext uri="{FF2B5EF4-FFF2-40B4-BE49-F238E27FC236}">
                <a16:creationId xmlns:a16="http://schemas.microsoft.com/office/drawing/2014/main" id="{F29536EF-7B54-FE7F-D20F-50DD6EF0E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40370"/>
            <a:ext cx="2509837" cy="2971800"/>
          </a:xfrm>
          <a:prstGeom prst="rect">
            <a:avLst/>
          </a:prstGeom>
        </p:spPr>
      </p:pic>
      <p:pic>
        <p:nvPicPr>
          <p:cNvPr id="15" name="Picture 14" descr="A picture containing text, screenshot, font&#10;&#10;Description automatically generated">
            <a:extLst>
              <a:ext uri="{FF2B5EF4-FFF2-40B4-BE49-F238E27FC236}">
                <a16:creationId xmlns:a16="http://schemas.microsoft.com/office/drawing/2014/main" id="{6316A9F8-DC64-9780-EA35-9F8997F416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212" y="1240370"/>
            <a:ext cx="2509837" cy="2971800"/>
          </a:xfrm>
          <a:prstGeom prst="rect">
            <a:avLst/>
          </a:prstGeom>
        </p:spPr>
      </p:pic>
      <p:pic>
        <p:nvPicPr>
          <p:cNvPr id="16" name="Picture 15" descr="Macintosh HD:Users:qiuhuang1:Downloads:transaction_27.png">
            <a:extLst>
              <a:ext uri="{FF2B5EF4-FFF2-40B4-BE49-F238E27FC236}">
                <a16:creationId xmlns:a16="http://schemas.microsoft.com/office/drawing/2014/main" id="{2544C97A-70A8-D734-3311-6670D975DDE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3120" y="4267200"/>
            <a:ext cx="2035174" cy="2165642"/>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w15="http://schemas.microsoft.com/office/word/2012/wordml"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17" name="Picture 16" descr="Macintosh HD:Users:qiuhuang1:Downloads:transaction_12.png">
            <a:extLst>
              <a:ext uri="{FF2B5EF4-FFF2-40B4-BE49-F238E27FC236}">
                <a16:creationId xmlns:a16="http://schemas.microsoft.com/office/drawing/2014/main" id="{D1EE1BBF-463B-C1E4-3273-B4D28FD4F03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4267200"/>
            <a:ext cx="2035174" cy="2165642"/>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w15="http://schemas.microsoft.com/office/word/2012/wordml"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18" name="Picture 17" descr="Macintosh HD:Users:qiuhuang1:Downloads:transaction_20.png">
            <a:extLst>
              <a:ext uri="{FF2B5EF4-FFF2-40B4-BE49-F238E27FC236}">
                <a16:creationId xmlns:a16="http://schemas.microsoft.com/office/drawing/2014/main" id="{E986F6CD-3801-7B4E-B183-C6481DE1C79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0" y="4267200"/>
            <a:ext cx="2035174" cy="2165642"/>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w15="http://schemas.microsoft.com/office/word/2012/wordml"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409963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0679C90-6F61-2CD8-CE00-F576661D1A63}"/>
              </a:ext>
            </a:extLst>
          </p:cNvPr>
          <p:cNvSpPr>
            <a:spLocks noGrp="1"/>
          </p:cNvSpPr>
          <p:nvPr>
            <p:ph type="title"/>
          </p:nvPr>
        </p:nvSpPr>
        <p:spPr>
          <a:xfrm>
            <a:off x="457200" y="7834"/>
            <a:ext cx="8229600" cy="1066800"/>
          </a:xfrm>
        </p:spPr>
        <p:txBody>
          <a:bodyPr/>
          <a:lstStyle/>
          <a:p>
            <a:r>
              <a:rPr lang="en-US" dirty="0"/>
              <a:t>Trends in Food &amp; Beverage M&amp;A</a:t>
            </a:r>
          </a:p>
        </p:txBody>
      </p:sp>
      <p:sp>
        <p:nvSpPr>
          <p:cNvPr id="4" name="Slide Number Placeholder 3">
            <a:extLst>
              <a:ext uri="{FF2B5EF4-FFF2-40B4-BE49-F238E27FC236}">
                <a16:creationId xmlns:a16="http://schemas.microsoft.com/office/drawing/2014/main" id="{4587600C-21C5-DBC4-6F09-E74D270DC3AE}"/>
              </a:ext>
            </a:extLst>
          </p:cNvPr>
          <p:cNvSpPr>
            <a:spLocks noGrp="1"/>
          </p:cNvSpPr>
          <p:nvPr>
            <p:ph type="sldNum" sz="quarter" idx="12"/>
          </p:nvPr>
        </p:nvSpPr>
        <p:spPr>
          <a:xfrm>
            <a:off x="7924800" y="6290028"/>
            <a:ext cx="762000" cy="365125"/>
          </a:xfrm>
        </p:spPr>
        <p:txBody>
          <a:bodyPr anchor="ctr">
            <a:normAutofit/>
          </a:bodyPr>
          <a:lstStyle/>
          <a:p>
            <a:pPr>
              <a:spcAft>
                <a:spcPts val="600"/>
              </a:spcAft>
            </a:pPr>
            <a:r>
              <a:rPr lang="en-US" dirty="0"/>
              <a:t>- </a:t>
            </a:r>
            <a:fld id="{E9C35123-D5BA-49EF-8209-D148F43B7EDC}" type="slidenum">
              <a:rPr lang="en-US" smtClean="0"/>
              <a:pPr>
                <a:spcAft>
                  <a:spcPts val="600"/>
                </a:spcAft>
              </a:pPr>
              <a:t>6</a:t>
            </a:fld>
            <a:r>
              <a:rPr lang="en-US" dirty="0"/>
              <a:t> -</a:t>
            </a:r>
          </a:p>
        </p:txBody>
      </p:sp>
      <p:sp>
        <p:nvSpPr>
          <p:cNvPr id="6" name="TextBox 5">
            <a:extLst>
              <a:ext uri="{FF2B5EF4-FFF2-40B4-BE49-F238E27FC236}">
                <a16:creationId xmlns:a16="http://schemas.microsoft.com/office/drawing/2014/main" id="{5232DFFD-2F13-A503-3AB4-3C3F411A02C7}"/>
              </a:ext>
            </a:extLst>
          </p:cNvPr>
          <p:cNvSpPr txBox="1"/>
          <p:nvPr/>
        </p:nvSpPr>
        <p:spPr>
          <a:xfrm>
            <a:off x="0" y="1404566"/>
            <a:ext cx="8870535" cy="5016758"/>
          </a:xfrm>
          <a:prstGeom prst="rect">
            <a:avLst/>
          </a:prstGeom>
          <a:noFill/>
        </p:spPr>
        <p:txBody>
          <a:bodyPr wrap="square" rtlCol="0">
            <a:spAutoFit/>
          </a:bodyPr>
          <a:lstStyle/>
          <a:p>
            <a:pPr marL="285750" indent="-285750">
              <a:buFont typeface="Arial" panose="020B0604020202020204" pitchFamily="34" charset="0"/>
              <a:buChar char="•"/>
            </a:pPr>
            <a:r>
              <a:rPr lang="en-US" dirty="0"/>
              <a:t>Food and beverage M&amp;A activity remained steady in 2025 with approximately </a:t>
            </a:r>
            <a:r>
              <a:rPr lang="en-US" b="1" dirty="0"/>
              <a:t>296 announced transactions, down 23% from 2024 while 2025 activity was the lowest since 2013</a:t>
            </a:r>
            <a:r>
              <a:rPr lang="en-US" dirty="0"/>
              <a:t> due largely to tariffs, geopolitical conflicts and macroeconomic uncertainty. </a:t>
            </a:r>
          </a:p>
          <a:p>
            <a:endParaRPr lang="en-US" sz="800" dirty="0"/>
          </a:p>
          <a:p>
            <a:pPr marL="285750" indent="-285750">
              <a:buFont typeface="Arial" panose="020B0604020202020204" pitchFamily="34" charset="0"/>
              <a:buChar char="•"/>
            </a:pPr>
            <a:r>
              <a:rPr lang="en-US" dirty="0"/>
              <a:t>The food and beverage sector continues to demonstrate resilience due to consistent consumer demand and strong strategic buyer interest.</a:t>
            </a:r>
          </a:p>
          <a:p>
            <a:endParaRPr lang="en-US" sz="800" dirty="0"/>
          </a:p>
          <a:p>
            <a:pPr marL="285750" indent="-285750">
              <a:buFont typeface="Arial" panose="020B0604020202020204" pitchFamily="34" charset="0"/>
              <a:buChar char="•"/>
            </a:pPr>
            <a:r>
              <a:rPr lang="en-US" dirty="0"/>
              <a:t>Strategic acquirers continue to dominate transaction activity vs. financial buyers, with strategics accounting for approximately </a:t>
            </a:r>
            <a:r>
              <a:rPr lang="en-US" b="1" dirty="0"/>
              <a:t>88% of deals in 2025</a:t>
            </a:r>
            <a:r>
              <a:rPr lang="en-US" dirty="0"/>
              <a:t>, as large food companies pursue acquisitions to </a:t>
            </a:r>
            <a:r>
              <a:rPr lang="en-US" b="1" dirty="0"/>
              <a:t>expand product portfolio, gain exposure to faster-growing categories and strengthen their supply chains</a:t>
            </a:r>
            <a:r>
              <a:rPr lang="en-US" dirty="0"/>
              <a:t>.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While deal volume in 2025, large deals dominated as noted by the </a:t>
            </a:r>
            <a:r>
              <a:rPr lang="en-US" b="1" dirty="0"/>
              <a:t>average deal size jumping by 3x to $95 million, a 25-year high.</a:t>
            </a:r>
            <a:r>
              <a:rPr lang="en-US" dirty="0"/>
              <a:t>  Demand for high-quality assets remained high in 2025 as was the case in M&amp;A in general.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2026 is expected to be strong with both strategic buyers and financial sponsors showing a growing appetite for M&amp;A following low levels of capital deployment in 2025. This has put pressure on financial sponsors to deploy capital and generate returns for limited partners, and on strategic buyers to seek synergistic add-on opportunities.</a:t>
            </a:r>
          </a:p>
        </p:txBody>
      </p:sp>
      <p:sp>
        <p:nvSpPr>
          <p:cNvPr id="7" name="TextBox 6">
            <a:extLst>
              <a:ext uri="{FF2B5EF4-FFF2-40B4-BE49-F238E27FC236}">
                <a16:creationId xmlns:a16="http://schemas.microsoft.com/office/drawing/2014/main" id="{8E03E512-25D1-AC86-BF1E-7B814EB43A50}"/>
              </a:ext>
            </a:extLst>
          </p:cNvPr>
          <p:cNvSpPr txBox="1"/>
          <p:nvPr/>
        </p:nvSpPr>
        <p:spPr>
          <a:xfrm>
            <a:off x="2667000" y="6492097"/>
            <a:ext cx="4648200" cy="276999"/>
          </a:xfrm>
          <a:prstGeom prst="rect">
            <a:avLst/>
          </a:prstGeom>
          <a:noFill/>
        </p:spPr>
        <p:txBody>
          <a:bodyPr wrap="square" rtlCol="0">
            <a:spAutoFit/>
          </a:bodyPr>
          <a:lstStyle/>
          <a:p>
            <a:r>
              <a:rPr lang="en-US" sz="1200" dirty="0"/>
              <a:t>Source:  Kroll Food &amp; Beverage M&amp;A Update, Winter 2026</a:t>
            </a:r>
          </a:p>
        </p:txBody>
      </p:sp>
    </p:spTree>
    <p:extLst>
      <p:ext uri="{BB962C8B-B14F-4D97-AF65-F5344CB8AC3E}">
        <p14:creationId xmlns:p14="http://schemas.microsoft.com/office/powerpoint/2010/main" val="74256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0679C90-6F61-2CD8-CE00-F576661D1A63}"/>
              </a:ext>
            </a:extLst>
          </p:cNvPr>
          <p:cNvSpPr>
            <a:spLocks noGrp="1"/>
          </p:cNvSpPr>
          <p:nvPr>
            <p:ph type="title"/>
          </p:nvPr>
        </p:nvSpPr>
        <p:spPr>
          <a:xfrm>
            <a:off x="457200" y="7834"/>
            <a:ext cx="8229600" cy="1066800"/>
          </a:xfrm>
        </p:spPr>
        <p:txBody>
          <a:bodyPr/>
          <a:lstStyle/>
          <a:p>
            <a:r>
              <a:rPr lang="en-US" dirty="0"/>
              <a:t>Trends in Food &amp; Beverage M&amp;A</a:t>
            </a:r>
          </a:p>
        </p:txBody>
      </p:sp>
      <p:sp>
        <p:nvSpPr>
          <p:cNvPr id="4" name="Slide Number Placeholder 3">
            <a:extLst>
              <a:ext uri="{FF2B5EF4-FFF2-40B4-BE49-F238E27FC236}">
                <a16:creationId xmlns:a16="http://schemas.microsoft.com/office/drawing/2014/main" id="{4587600C-21C5-DBC4-6F09-E74D270DC3AE}"/>
              </a:ext>
            </a:extLst>
          </p:cNvPr>
          <p:cNvSpPr>
            <a:spLocks noGrp="1"/>
          </p:cNvSpPr>
          <p:nvPr>
            <p:ph type="sldNum" sz="quarter" idx="12"/>
          </p:nvPr>
        </p:nvSpPr>
        <p:spPr>
          <a:xfrm>
            <a:off x="7924800" y="6356350"/>
            <a:ext cx="762000" cy="365125"/>
          </a:xfrm>
        </p:spPr>
        <p:txBody>
          <a:bodyPr anchor="ctr">
            <a:normAutofit/>
          </a:bodyPr>
          <a:lstStyle/>
          <a:p>
            <a:pPr>
              <a:spcAft>
                <a:spcPts val="600"/>
              </a:spcAft>
            </a:pPr>
            <a:r>
              <a:rPr lang="en-US" dirty="0"/>
              <a:t>- </a:t>
            </a:r>
            <a:fld id="{E9C35123-D5BA-49EF-8209-D148F43B7EDC}" type="slidenum">
              <a:rPr lang="en-US" smtClean="0"/>
              <a:pPr>
                <a:spcAft>
                  <a:spcPts val="600"/>
                </a:spcAft>
              </a:pPr>
              <a:t>7</a:t>
            </a:fld>
            <a:r>
              <a:rPr lang="en-US" dirty="0"/>
              <a:t> -</a:t>
            </a:r>
          </a:p>
        </p:txBody>
      </p:sp>
      <p:graphicFrame>
        <p:nvGraphicFramePr>
          <p:cNvPr id="2" name="Chart 1">
            <a:extLst>
              <a:ext uri="{FF2B5EF4-FFF2-40B4-BE49-F238E27FC236}">
                <a16:creationId xmlns:a16="http://schemas.microsoft.com/office/drawing/2014/main" id="{0E7288F0-4717-D557-3CAA-A34532773DA6}"/>
              </a:ext>
            </a:extLst>
          </p:cNvPr>
          <p:cNvGraphicFramePr/>
          <p:nvPr>
            <p:extLst>
              <p:ext uri="{D42A27DB-BD31-4B8C-83A1-F6EECF244321}">
                <p14:modId xmlns:p14="http://schemas.microsoft.com/office/powerpoint/2010/main" val="1969067002"/>
              </p:ext>
            </p:extLst>
          </p:nvPr>
        </p:nvGraphicFramePr>
        <p:xfrm>
          <a:off x="349891" y="2039400"/>
          <a:ext cx="4648200" cy="382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9DF8A40-8113-A3F0-BB1B-53087667DD13}"/>
              </a:ext>
            </a:extLst>
          </p:cNvPr>
          <p:cNvSpPr txBox="1"/>
          <p:nvPr/>
        </p:nvSpPr>
        <p:spPr>
          <a:xfrm>
            <a:off x="2514600" y="1813421"/>
            <a:ext cx="3660489" cy="369332"/>
          </a:xfrm>
          <a:prstGeom prst="rect">
            <a:avLst/>
          </a:prstGeom>
          <a:noFill/>
        </p:spPr>
        <p:txBody>
          <a:bodyPr wrap="none" rtlCol="0">
            <a:spAutoFit/>
          </a:bodyPr>
          <a:lstStyle/>
          <a:p>
            <a:r>
              <a:rPr lang="en-US" b="1" dirty="0"/>
              <a:t>BY </a:t>
            </a:r>
            <a:r>
              <a:rPr lang="en-US" sz="1800" b="1" dirty="0"/>
              <a:t>NUMBER OF ANNOUNCED DEALS</a:t>
            </a:r>
          </a:p>
        </p:txBody>
      </p:sp>
      <p:graphicFrame>
        <p:nvGraphicFramePr>
          <p:cNvPr id="7" name="Chart 6">
            <a:extLst>
              <a:ext uri="{FF2B5EF4-FFF2-40B4-BE49-F238E27FC236}">
                <a16:creationId xmlns:a16="http://schemas.microsoft.com/office/drawing/2014/main" id="{EC96169B-5DC3-09C7-0929-3B6C0765C049}"/>
              </a:ext>
            </a:extLst>
          </p:cNvPr>
          <p:cNvGraphicFramePr/>
          <p:nvPr>
            <p:extLst>
              <p:ext uri="{D42A27DB-BD31-4B8C-83A1-F6EECF244321}">
                <p14:modId xmlns:p14="http://schemas.microsoft.com/office/powerpoint/2010/main" val="4114710602"/>
              </p:ext>
            </p:extLst>
          </p:nvPr>
        </p:nvGraphicFramePr>
        <p:xfrm>
          <a:off x="3861514" y="2080713"/>
          <a:ext cx="5434886" cy="378668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0C7AB4C-BBFE-C922-8CFB-78681BE9C133}"/>
              </a:ext>
            </a:extLst>
          </p:cNvPr>
          <p:cNvSpPr txBox="1"/>
          <p:nvPr/>
        </p:nvSpPr>
        <p:spPr>
          <a:xfrm>
            <a:off x="2487976" y="6308079"/>
            <a:ext cx="6019800" cy="461665"/>
          </a:xfrm>
          <a:prstGeom prst="rect">
            <a:avLst/>
          </a:prstGeom>
          <a:noFill/>
        </p:spPr>
        <p:txBody>
          <a:bodyPr wrap="square" rtlCol="0">
            <a:spAutoFit/>
          </a:bodyPr>
          <a:lstStyle/>
          <a:p>
            <a:r>
              <a:rPr lang="en-US" sz="1200" dirty="0"/>
              <a:t>Sources:  Kroll Food &amp; Beverage M&amp;A Update Feb 2026; </a:t>
            </a:r>
            <a:r>
              <a:rPr lang="en-US" sz="1200" dirty="0" err="1"/>
              <a:t>Peakstone</a:t>
            </a:r>
            <a:r>
              <a:rPr lang="en-US" sz="1200" dirty="0"/>
              <a:t> Food &amp; Beverage Report Jan 2026.</a:t>
            </a:r>
          </a:p>
        </p:txBody>
      </p:sp>
    </p:spTree>
    <p:extLst>
      <p:ext uri="{BB962C8B-B14F-4D97-AF65-F5344CB8AC3E}">
        <p14:creationId xmlns:p14="http://schemas.microsoft.com/office/powerpoint/2010/main" val="108233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0679C90-6F61-2CD8-CE00-F576661D1A63}"/>
              </a:ext>
            </a:extLst>
          </p:cNvPr>
          <p:cNvSpPr>
            <a:spLocks noGrp="1"/>
          </p:cNvSpPr>
          <p:nvPr>
            <p:ph type="title"/>
          </p:nvPr>
        </p:nvSpPr>
        <p:spPr>
          <a:xfrm>
            <a:off x="-304800" y="259152"/>
            <a:ext cx="9601200" cy="1066800"/>
          </a:xfrm>
        </p:spPr>
        <p:txBody>
          <a:bodyPr>
            <a:normAutofit/>
          </a:bodyPr>
          <a:lstStyle/>
          <a:p>
            <a:r>
              <a:rPr lang="en-US" sz="2900" dirty="0"/>
              <a:t>Trends in Food &amp; Beverage M&amp;A: Deals by Subsector</a:t>
            </a:r>
          </a:p>
        </p:txBody>
      </p:sp>
      <p:sp>
        <p:nvSpPr>
          <p:cNvPr id="4" name="Slide Number Placeholder 3">
            <a:extLst>
              <a:ext uri="{FF2B5EF4-FFF2-40B4-BE49-F238E27FC236}">
                <a16:creationId xmlns:a16="http://schemas.microsoft.com/office/drawing/2014/main" id="{4587600C-21C5-DBC4-6F09-E74D270DC3AE}"/>
              </a:ext>
            </a:extLst>
          </p:cNvPr>
          <p:cNvSpPr>
            <a:spLocks noGrp="1"/>
          </p:cNvSpPr>
          <p:nvPr>
            <p:ph type="sldNum" sz="quarter" idx="12"/>
          </p:nvPr>
        </p:nvSpPr>
        <p:spPr>
          <a:xfrm>
            <a:off x="7924800" y="6356350"/>
            <a:ext cx="762000" cy="365125"/>
          </a:xfrm>
        </p:spPr>
        <p:txBody>
          <a:bodyPr anchor="ctr">
            <a:normAutofit/>
          </a:bodyPr>
          <a:lstStyle/>
          <a:p>
            <a:pPr>
              <a:spcAft>
                <a:spcPts val="600"/>
              </a:spcAft>
            </a:pPr>
            <a:r>
              <a:rPr lang="en-US" dirty="0"/>
              <a:t>- </a:t>
            </a:r>
            <a:fld id="{E9C35123-D5BA-49EF-8209-D148F43B7EDC}" type="slidenum">
              <a:rPr lang="en-US" smtClean="0"/>
              <a:pPr>
                <a:spcAft>
                  <a:spcPts val="600"/>
                </a:spcAft>
              </a:pPr>
              <a:t>8</a:t>
            </a:fld>
            <a:r>
              <a:rPr lang="en-US" dirty="0"/>
              <a:t> -</a:t>
            </a:r>
          </a:p>
        </p:txBody>
      </p:sp>
      <p:sp>
        <p:nvSpPr>
          <p:cNvPr id="9" name="TextBox 8">
            <a:extLst>
              <a:ext uri="{FF2B5EF4-FFF2-40B4-BE49-F238E27FC236}">
                <a16:creationId xmlns:a16="http://schemas.microsoft.com/office/drawing/2014/main" id="{D9913384-4036-A877-0010-BF5890AE01C3}"/>
              </a:ext>
            </a:extLst>
          </p:cNvPr>
          <p:cNvSpPr txBox="1"/>
          <p:nvPr/>
        </p:nvSpPr>
        <p:spPr>
          <a:xfrm>
            <a:off x="2667000" y="6492097"/>
            <a:ext cx="4648200" cy="276999"/>
          </a:xfrm>
          <a:prstGeom prst="rect">
            <a:avLst/>
          </a:prstGeom>
          <a:noFill/>
        </p:spPr>
        <p:txBody>
          <a:bodyPr wrap="square" rtlCol="0">
            <a:spAutoFit/>
          </a:bodyPr>
          <a:lstStyle/>
          <a:p>
            <a:r>
              <a:rPr lang="en-US" sz="1200" dirty="0"/>
              <a:t>Source:  Kroll Food &amp; Beverage M&amp;A Update, Winter 2026</a:t>
            </a:r>
          </a:p>
        </p:txBody>
      </p:sp>
      <p:pic>
        <p:nvPicPr>
          <p:cNvPr id="2" name="Picture 1">
            <a:extLst>
              <a:ext uri="{FF2B5EF4-FFF2-40B4-BE49-F238E27FC236}">
                <a16:creationId xmlns:a16="http://schemas.microsoft.com/office/drawing/2014/main" id="{D9A6C0CF-924E-665C-4501-A46A8B360EC1}"/>
              </a:ext>
            </a:extLst>
          </p:cNvPr>
          <p:cNvPicPr>
            <a:picLocks noChangeAspect="1"/>
          </p:cNvPicPr>
          <p:nvPr/>
        </p:nvPicPr>
        <p:blipFill>
          <a:blip r:embed="rId2"/>
          <a:stretch>
            <a:fillRect/>
          </a:stretch>
        </p:blipFill>
        <p:spPr>
          <a:xfrm>
            <a:off x="228600" y="1600200"/>
            <a:ext cx="8686800" cy="4343400"/>
          </a:xfrm>
          <a:prstGeom prst="rect">
            <a:avLst/>
          </a:prstGeom>
        </p:spPr>
      </p:pic>
    </p:spTree>
    <p:extLst>
      <p:ext uri="{BB962C8B-B14F-4D97-AF65-F5344CB8AC3E}">
        <p14:creationId xmlns:p14="http://schemas.microsoft.com/office/powerpoint/2010/main" val="238028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428" y="381000"/>
            <a:ext cx="8527143" cy="584775"/>
          </a:xfrm>
          <a:prstGeom prst="rect">
            <a:avLst/>
          </a:prstGeom>
          <a:noFill/>
        </p:spPr>
        <p:txBody>
          <a:bodyPr wrap="none">
            <a:spAutoFit/>
          </a:bodyPr>
          <a:lstStyle/>
          <a:p>
            <a:r>
              <a:rPr sz="3200" b="1" dirty="0">
                <a:solidFill>
                  <a:srgbClr val="141414"/>
                </a:solidFill>
              </a:rPr>
              <a:t>Food &amp; Beverage M&amp;A </a:t>
            </a:r>
            <a:r>
              <a:rPr lang="en-US" sz="3200" b="1" dirty="0">
                <a:solidFill>
                  <a:srgbClr val="141414"/>
                </a:solidFill>
              </a:rPr>
              <a:t>Deal </a:t>
            </a:r>
            <a:r>
              <a:rPr sz="3200" b="1" dirty="0">
                <a:solidFill>
                  <a:srgbClr val="141414"/>
                </a:solidFill>
              </a:rPr>
              <a:t>Count</a:t>
            </a:r>
            <a:r>
              <a:rPr lang="en-US" sz="3200" b="1" dirty="0">
                <a:solidFill>
                  <a:srgbClr val="141414"/>
                </a:solidFill>
              </a:rPr>
              <a:t> by Buyer Type</a:t>
            </a:r>
            <a:endParaRPr sz="3200" b="1" dirty="0">
              <a:solidFill>
                <a:srgbClr val="141414"/>
              </a:solidFill>
            </a:endParaRPr>
          </a:p>
        </p:txBody>
      </p:sp>
      <p:sp>
        <p:nvSpPr>
          <p:cNvPr id="5" name="TextBox 4"/>
          <p:cNvSpPr txBox="1"/>
          <p:nvPr/>
        </p:nvSpPr>
        <p:spPr>
          <a:xfrm>
            <a:off x="2993022" y="6532816"/>
            <a:ext cx="4633000" cy="246221"/>
          </a:xfrm>
          <a:prstGeom prst="rect">
            <a:avLst/>
          </a:prstGeom>
          <a:noFill/>
        </p:spPr>
        <p:txBody>
          <a:bodyPr wrap="none">
            <a:spAutoFit/>
          </a:bodyPr>
          <a:lstStyle/>
          <a:p>
            <a:r>
              <a:rPr sz="1000" dirty="0">
                <a:latin typeface="Calibri" panose="020F0502020204030204" pitchFamily="34" charset="0"/>
                <a:cs typeface="Calibri" panose="020F0502020204030204" pitchFamily="34" charset="0"/>
              </a:rPr>
              <a:t>Source: </a:t>
            </a:r>
            <a:r>
              <a:rPr sz="1000" dirty="0" err="1">
                <a:latin typeface="Calibri" panose="020F0502020204030204" pitchFamily="34" charset="0"/>
                <a:cs typeface="Calibri" panose="020F0502020204030204" pitchFamily="34" charset="0"/>
              </a:rPr>
              <a:t>Peakstone</a:t>
            </a:r>
            <a:r>
              <a:rPr sz="1000" dirty="0">
                <a:latin typeface="Calibri" panose="020F0502020204030204" pitchFamily="34" charset="0"/>
                <a:cs typeface="Calibri" panose="020F0502020204030204" pitchFamily="34" charset="0"/>
              </a:rPr>
              <a:t> Food &amp; Beverage Industry M&amp;A and Valuation Insights</a:t>
            </a:r>
            <a:r>
              <a:rPr lang="en-US" sz="1000" dirty="0">
                <a:latin typeface="Calibri" panose="020F0502020204030204" pitchFamily="34" charset="0"/>
                <a:cs typeface="Calibri" panose="020F0502020204030204" pitchFamily="34" charset="0"/>
              </a:rPr>
              <a:t>, </a:t>
            </a:r>
            <a:r>
              <a:rPr sz="1000" dirty="0">
                <a:latin typeface="Calibri" panose="020F0502020204030204" pitchFamily="34" charset="0"/>
                <a:cs typeface="Calibri" panose="020F0502020204030204" pitchFamily="34" charset="0"/>
              </a:rPr>
              <a:t>Capital IQ. </a:t>
            </a:r>
          </a:p>
        </p:txBody>
      </p:sp>
      <p:sp>
        <p:nvSpPr>
          <p:cNvPr id="6" name="Slide Number Placeholder 11">
            <a:extLst>
              <a:ext uri="{FF2B5EF4-FFF2-40B4-BE49-F238E27FC236}">
                <a16:creationId xmlns:a16="http://schemas.microsoft.com/office/drawing/2014/main" id="{CF758E15-F59B-3563-B8E4-0A9F5F4FBC2B}"/>
              </a:ext>
            </a:extLst>
          </p:cNvPr>
          <p:cNvSpPr>
            <a:spLocks noGrp="1"/>
          </p:cNvSpPr>
          <p:nvPr>
            <p:ph type="sldNum" sz="quarter" idx="12"/>
          </p:nvPr>
        </p:nvSpPr>
        <p:spPr>
          <a:xfrm>
            <a:off x="7924800" y="6356350"/>
            <a:ext cx="762000" cy="365125"/>
          </a:xfrm>
        </p:spPr>
        <p:txBody>
          <a:bodyPr/>
          <a:lstStyle/>
          <a:p>
            <a:r>
              <a:rPr lang="en-US" dirty="0"/>
              <a:t>- </a:t>
            </a:r>
            <a:fld id="{E9C35123-D5BA-49EF-8209-D148F43B7EDC}" type="slidenum">
              <a:rPr lang="en-US" smtClean="0"/>
              <a:pPr/>
              <a:t>9</a:t>
            </a:fld>
            <a:r>
              <a:rPr lang="en-US" dirty="0"/>
              <a:t> -</a:t>
            </a:r>
          </a:p>
        </p:txBody>
      </p:sp>
      <p:graphicFrame>
        <p:nvGraphicFramePr>
          <p:cNvPr id="3" name="Chart 2">
            <a:extLst>
              <a:ext uri="{FF2B5EF4-FFF2-40B4-BE49-F238E27FC236}">
                <a16:creationId xmlns:a16="http://schemas.microsoft.com/office/drawing/2014/main" id="{06F93BA9-2E3F-5795-DF2F-5E765FC38D57}"/>
              </a:ext>
            </a:extLst>
          </p:cNvPr>
          <p:cNvGraphicFramePr>
            <a:graphicFrameLocks/>
          </p:cNvGraphicFramePr>
          <p:nvPr>
            <p:extLst>
              <p:ext uri="{D42A27DB-BD31-4B8C-83A1-F6EECF244321}">
                <p14:modId xmlns:p14="http://schemas.microsoft.com/office/powerpoint/2010/main" val="37980320"/>
              </p:ext>
            </p:extLst>
          </p:nvPr>
        </p:nvGraphicFramePr>
        <p:xfrm>
          <a:off x="186871" y="1447800"/>
          <a:ext cx="8648700" cy="490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5887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46601</TotalTime>
  <Words>869</Words>
  <Application>Microsoft Office PowerPoint</Application>
  <PresentationFormat>On-screen Show (4:3)</PresentationFormat>
  <Paragraphs>126</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Wingdings</vt:lpstr>
      <vt:lpstr>Office Theme</vt:lpstr>
      <vt:lpstr>PowerPoint Presentation</vt:lpstr>
      <vt:lpstr>Introduction to Calabasas Capital</vt:lpstr>
      <vt:lpstr>Industry Focus and Expertise</vt:lpstr>
      <vt:lpstr>Senior Team</vt:lpstr>
      <vt:lpstr>Calabasas Capital Knows the Food Industry</vt:lpstr>
      <vt:lpstr>Trends in Food &amp; Beverage M&amp;A</vt:lpstr>
      <vt:lpstr>Trends in Food &amp; Beverage M&amp;A</vt:lpstr>
      <vt:lpstr>Trends in Food &amp; Beverage M&amp;A: Deals by Subsector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Williamson (Merex)</dc:creator>
  <cp:lastModifiedBy>David Bonrouhi</cp:lastModifiedBy>
  <cp:revision>201</cp:revision>
  <cp:lastPrinted>2020-02-25T00:11:41Z</cp:lastPrinted>
  <dcterms:created xsi:type="dcterms:W3CDTF">2019-03-12T04:31:34Z</dcterms:created>
  <dcterms:modified xsi:type="dcterms:W3CDTF">2026-03-06T01:27:28Z</dcterms:modified>
</cp:coreProperties>
</file>